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  <p:sldMasterId id="2147483946" r:id="rId2"/>
    <p:sldMasterId id="2147484006" r:id="rId3"/>
    <p:sldMasterId id="2147484030" r:id="rId4"/>
    <p:sldMasterId id="2147484149" r:id="rId5"/>
    <p:sldMasterId id="2147484244" r:id="rId6"/>
  </p:sldMasterIdLst>
  <p:notesMasterIdLst>
    <p:notesMasterId r:id="rId31"/>
  </p:notesMasterIdLst>
  <p:handoutMasterIdLst>
    <p:handoutMasterId r:id="rId32"/>
  </p:handoutMasterIdLst>
  <p:sldIdLst>
    <p:sldId id="974" r:id="rId7"/>
    <p:sldId id="973" r:id="rId8"/>
    <p:sldId id="967" r:id="rId9"/>
    <p:sldId id="968" r:id="rId10"/>
    <p:sldId id="975" r:id="rId11"/>
    <p:sldId id="980" r:id="rId12"/>
    <p:sldId id="981" r:id="rId13"/>
    <p:sldId id="984" r:id="rId14"/>
    <p:sldId id="988" r:id="rId15"/>
    <p:sldId id="983" r:id="rId16"/>
    <p:sldId id="985" r:id="rId17"/>
    <p:sldId id="987" r:id="rId18"/>
    <p:sldId id="989" r:id="rId19"/>
    <p:sldId id="990" r:id="rId20"/>
    <p:sldId id="970" r:id="rId21"/>
    <p:sldId id="977" r:id="rId22"/>
    <p:sldId id="997" r:id="rId23"/>
    <p:sldId id="991" r:id="rId24"/>
    <p:sldId id="992" r:id="rId25"/>
    <p:sldId id="993" r:id="rId26"/>
    <p:sldId id="994" r:id="rId27"/>
    <p:sldId id="995" r:id="rId28"/>
    <p:sldId id="996" r:id="rId29"/>
    <p:sldId id="978" r:id="rId30"/>
  </p:sldIdLst>
  <p:sldSz cx="9144000" cy="6858000" type="screen4x3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TWINE, Paul" initials="TP" lastIdx="20" clrIdx="2">
    <p:extLst>
      <p:ext uri="{19B8F6BF-5375-455C-9EA6-DF929625EA0E}">
        <p15:presenceInfo xmlns:p15="http://schemas.microsoft.com/office/powerpoint/2012/main" userId="S-1-5-21-1993962763-1659004503-1801674531-186739" providerId="AD"/>
      </p:ext>
    </p:extLst>
  </p:cmAuthor>
  <p:cmAuthor id="4" name="HANDLEY, Richard" initials="HR" lastIdx="21" clrIdx="1">
    <p:extLst>
      <p:ext uri="{19B8F6BF-5375-455C-9EA6-DF929625EA0E}">
        <p15:presenceInfo xmlns:p15="http://schemas.microsoft.com/office/powerpoint/2012/main" userId="S-1-5-21-1993962763-1659004503-1801674531-186802" providerId="AD"/>
      </p:ext>
    </p:extLst>
  </p:cmAuthor>
  <p:cmAuthor id="5" name="GORNER, Helen" initials="GH" lastIdx="27" clrIdx="0">
    <p:extLst>
      <p:ext uri="{19B8F6BF-5375-455C-9EA6-DF929625EA0E}">
        <p15:presenceInfo xmlns:p15="http://schemas.microsoft.com/office/powerpoint/2012/main" userId="S-1-5-21-1993962763-1659004503-1801674531-1857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264"/>
    <a:srgbClr val="68AD33"/>
    <a:srgbClr val="F2F2F2"/>
    <a:srgbClr val="87E973"/>
    <a:srgbClr val="87C7D9"/>
    <a:srgbClr val="DEE7D1"/>
    <a:srgbClr val="F9B233"/>
    <a:srgbClr val="4A2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5280" autoAdjust="0"/>
  </p:normalViewPr>
  <p:slideViewPr>
    <p:cSldViewPr snapToGrid="0" snapToObjects="1">
      <p:cViewPr varScale="1">
        <p:scale>
          <a:sx n="115" d="100"/>
          <a:sy n="115" d="100"/>
        </p:scale>
        <p:origin x="1248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243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07180D-D866-44CD-BEA0-AEFAA9A3EFB9}" type="doc">
      <dgm:prSet loTypeId="urn:microsoft.com/office/officeart/2005/8/layout/cycle6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12BF218-EA69-45A9-902B-C3FC22E078C3}">
      <dgm:prSet phldrT="[Text]" custT="1"/>
      <dgm:spPr/>
      <dgm:t>
        <a:bodyPr/>
        <a:lstStyle/>
        <a:p>
          <a:r>
            <a:rPr lang="en-US" sz="2000" b="1" dirty="0">
              <a:latin typeface="+mj-lt"/>
            </a:rPr>
            <a:t>Finance </a:t>
          </a:r>
        </a:p>
      </dgm:t>
    </dgm:pt>
    <dgm:pt modelId="{0B13DE47-2731-42D0-8177-CD8F4A8AB821}" type="parTrans" cxnId="{B5D9412C-42C7-4E97-848E-34D4ADC13C96}">
      <dgm:prSet/>
      <dgm:spPr/>
      <dgm:t>
        <a:bodyPr/>
        <a:lstStyle/>
        <a:p>
          <a:endParaRPr lang="en-US" sz="2000" b="1">
            <a:latin typeface="+mj-lt"/>
          </a:endParaRPr>
        </a:p>
      </dgm:t>
    </dgm:pt>
    <dgm:pt modelId="{CE2022A2-5517-45C9-94FD-446FF77E54F9}" type="sibTrans" cxnId="{B5D9412C-42C7-4E97-848E-34D4ADC13C96}">
      <dgm:prSet/>
      <dgm:spPr/>
      <dgm:t>
        <a:bodyPr/>
        <a:lstStyle/>
        <a:p>
          <a:endParaRPr lang="en-US" sz="2000" b="1">
            <a:latin typeface="+mj-lt"/>
          </a:endParaRPr>
        </a:p>
      </dgm:t>
    </dgm:pt>
    <dgm:pt modelId="{232FA59B-7931-4D93-BF9E-C728A6AE36D7}">
      <dgm:prSet phldrT="[Text]" custT="1"/>
      <dgm:spPr/>
      <dgm:t>
        <a:bodyPr/>
        <a:lstStyle/>
        <a:p>
          <a:r>
            <a:rPr lang="en-US" sz="2000" b="1" dirty="0">
              <a:latin typeface="+mj-lt"/>
            </a:rPr>
            <a:t>Student Records</a:t>
          </a:r>
        </a:p>
      </dgm:t>
    </dgm:pt>
    <dgm:pt modelId="{368DA3E2-B91E-4A06-B503-FEBE4313A5F5}" type="parTrans" cxnId="{7786B184-5597-436E-A968-F33A46D85F3B}">
      <dgm:prSet/>
      <dgm:spPr/>
      <dgm:t>
        <a:bodyPr/>
        <a:lstStyle/>
        <a:p>
          <a:endParaRPr lang="en-US" sz="2000" b="1">
            <a:latin typeface="+mj-lt"/>
          </a:endParaRPr>
        </a:p>
      </dgm:t>
    </dgm:pt>
    <dgm:pt modelId="{D02638A6-6619-4C1B-BE34-66ABFC7F110F}" type="sibTrans" cxnId="{7786B184-5597-436E-A968-F33A46D85F3B}">
      <dgm:prSet/>
      <dgm:spPr/>
      <dgm:t>
        <a:bodyPr/>
        <a:lstStyle/>
        <a:p>
          <a:endParaRPr lang="en-US" sz="2000" b="1">
            <a:latin typeface="+mj-lt"/>
          </a:endParaRPr>
        </a:p>
      </dgm:t>
    </dgm:pt>
    <dgm:pt modelId="{7D562585-BB27-428D-B694-5C5A1E2CC03E}">
      <dgm:prSet phldrT="[Text]" custT="1"/>
      <dgm:spPr/>
      <dgm:t>
        <a:bodyPr/>
        <a:lstStyle/>
        <a:p>
          <a:r>
            <a:rPr lang="en-US" sz="2000" b="1" dirty="0">
              <a:latin typeface="+mj-lt"/>
            </a:rPr>
            <a:t>Marketing </a:t>
          </a:r>
        </a:p>
      </dgm:t>
    </dgm:pt>
    <dgm:pt modelId="{835C95AD-8D00-4E5C-B91B-5799971B078E}" type="parTrans" cxnId="{49A23182-CF00-4176-97AD-16694544012E}">
      <dgm:prSet/>
      <dgm:spPr/>
      <dgm:t>
        <a:bodyPr/>
        <a:lstStyle/>
        <a:p>
          <a:endParaRPr lang="en-US" sz="2000" b="1">
            <a:latin typeface="+mj-lt"/>
          </a:endParaRPr>
        </a:p>
      </dgm:t>
    </dgm:pt>
    <dgm:pt modelId="{293E7523-9E19-4382-9F80-764F36009FF4}" type="sibTrans" cxnId="{49A23182-CF00-4176-97AD-16694544012E}">
      <dgm:prSet/>
      <dgm:spPr/>
      <dgm:t>
        <a:bodyPr/>
        <a:lstStyle/>
        <a:p>
          <a:endParaRPr lang="en-US" sz="2000" b="1">
            <a:latin typeface="+mj-lt"/>
          </a:endParaRPr>
        </a:p>
      </dgm:t>
    </dgm:pt>
    <dgm:pt modelId="{87F0B1D5-69C1-4436-ABEB-E2A9B575B854}">
      <dgm:prSet phldrT="[Text]" custT="1"/>
      <dgm:spPr/>
      <dgm:t>
        <a:bodyPr/>
        <a:lstStyle/>
        <a:p>
          <a:r>
            <a:rPr lang="en-US" sz="2000" b="1" dirty="0">
              <a:latin typeface="+mj-lt"/>
            </a:rPr>
            <a:t>Quality</a:t>
          </a:r>
        </a:p>
      </dgm:t>
    </dgm:pt>
    <dgm:pt modelId="{41F0526E-A42E-4E88-9069-3254400D4C94}" type="parTrans" cxnId="{AB1B636B-1ACA-4A12-A120-929552D2F8BE}">
      <dgm:prSet/>
      <dgm:spPr/>
      <dgm:t>
        <a:bodyPr/>
        <a:lstStyle/>
        <a:p>
          <a:endParaRPr lang="en-US" sz="2000" b="1">
            <a:latin typeface="+mj-lt"/>
          </a:endParaRPr>
        </a:p>
      </dgm:t>
    </dgm:pt>
    <dgm:pt modelId="{4A7F0225-7647-48C6-B498-516E830B1576}" type="sibTrans" cxnId="{AB1B636B-1ACA-4A12-A120-929552D2F8BE}">
      <dgm:prSet/>
      <dgm:spPr/>
      <dgm:t>
        <a:bodyPr/>
        <a:lstStyle/>
        <a:p>
          <a:endParaRPr lang="en-US" sz="2000" b="1">
            <a:latin typeface="+mj-lt"/>
          </a:endParaRPr>
        </a:p>
      </dgm:t>
    </dgm:pt>
    <dgm:pt modelId="{6D4F23E1-79A9-4B3F-85BF-F6833C6B28DF}">
      <dgm:prSet phldrT="[Text]" custT="1"/>
      <dgm:spPr/>
      <dgm:t>
        <a:bodyPr/>
        <a:lstStyle/>
        <a:p>
          <a:r>
            <a:rPr lang="en-US" sz="2000" b="1" dirty="0">
              <a:latin typeface="+mj-lt"/>
            </a:rPr>
            <a:t>IS/IT</a:t>
          </a:r>
          <a:r>
            <a:rPr lang="en-US" sz="2000" b="1" baseline="0" dirty="0">
              <a:latin typeface="+mj-lt"/>
            </a:rPr>
            <a:t> </a:t>
          </a:r>
          <a:endParaRPr lang="en-US" sz="2000" b="1" dirty="0">
            <a:latin typeface="+mj-lt"/>
          </a:endParaRPr>
        </a:p>
      </dgm:t>
    </dgm:pt>
    <dgm:pt modelId="{A902C873-8544-4DB0-B97A-09055F682CEB}" type="parTrans" cxnId="{8D9E468E-B2BD-4F6E-BD24-03B3BFC677BC}">
      <dgm:prSet/>
      <dgm:spPr/>
      <dgm:t>
        <a:bodyPr/>
        <a:lstStyle/>
        <a:p>
          <a:endParaRPr lang="en-US" sz="2000" b="1">
            <a:latin typeface="+mj-lt"/>
          </a:endParaRPr>
        </a:p>
      </dgm:t>
    </dgm:pt>
    <dgm:pt modelId="{BAD3388D-1BC5-490C-BDD5-5661D4F45D31}" type="sibTrans" cxnId="{8D9E468E-B2BD-4F6E-BD24-03B3BFC677BC}">
      <dgm:prSet/>
      <dgm:spPr/>
      <dgm:t>
        <a:bodyPr/>
        <a:lstStyle/>
        <a:p>
          <a:endParaRPr lang="en-US" sz="2000" b="1">
            <a:latin typeface="+mj-lt"/>
          </a:endParaRPr>
        </a:p>
      </dgm:t>
    </dgm:pt>
    <dgm:pt modelId="{190738BF-4EEB-482B-8419-8821D545AFF2}">
      <dgm:prSet phldrT="[Text]" custT="1"/>
      <dgm:spPr/>
      <dgm:t>
        <a:bodyPr/>
        <a:lstStyle/>
        <a:p>
          <a:r>
            <a:rPr lang="en-US" sz="2000" b="1" dirty="0">
              <a:latin typeface="+mj-lt"/>
            </a:rPr>
            <a:t>Admissions </a:t>
          </a:r>
        </a:p>
      </dgm:t>
    </dgm:pt>
    <dgm:pt modelId="{1A0F880E-4846-4371-B6E6-58DF4D275C35}" type="parTrans" cxnId="{2EFC9317-4584-4300-BFBB-035369EE11C0}">
      <dgm:prSet/>
      <dgm:spPr/>
      <dgm:t>
        <a:bodyPr/>
        <a:lstStyle/>
        <a:p>
          <a:endParaRPr lang="en-US" sz="2000" b="1">
            <a:latin typeface="+mj-lt"/>
          </a:endParaRPr>
        </a:p>
      </dgm:t>
    </dgm:pt>
    <dgm:pt modelId="{BD67CC04-7F2C-4F12-ADA0-5A3AB8830CCE}" type="sibTrans" cxnId="{2EFC9317-4584-4300-BFBB-035369EE11C0}">
      <dgm:prSet/>
      <dgm:spPr/>
      <dgm:t>
        <a:bodyPr/>
        <a:lstStyle/>
        <a:p>
          <a:endParaRPr lang="en-US" sz="2000" b="1">
            <a:latin typeface="+mj-lt"/>
          </a:endParaRPr>
        </a:p>
      </dgm:t>
    </dgm:pt>
    <dgm:pt modelId="{59735FCD-1749-421F-8F04-483FE9A1CAF5}">
      <dgm:prSet phldrT="[Text]" custT="1"/>
      <dgm:spPr/>
      <dgm:t>
        <a:bodyPr/>
        <a:lstStyle/>
        <a:p>
          <a:r>
            <a:rPr lang="en-US" sz="2000" b="1" dirty="0">
              <a:latin typeface="+mj-lt"/>
            </a:rPr>
            <a:t>Partnerships </a:t>
          </a:r>
        </a:p>
      </dgm:t>
    </dgm:pt>
    <dgm:pt modelId="{142BE75B-D2B3-42C6-9EDF-01A32825C44B}" type="parTrans" cxnId="{E099875E-1E59-4DD5-85DE-AD18BCD9DDDD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DF9A8308-11A8-47E0-A082-3B2EB83201CD}" type="sibTrans" cxnId="{E099875E-1E59-4DD5-85DE-AD18BCD9DDDD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5408D11E-4C63-4981-A800-624288BCA11B}">
      <dgm:prSet custT="1"/>
      <dgm:spPr/>
      <dgm:t>
        <a:bodyPr/>
        <a:lstStyle/>
        <a:p>
          <a:r>
            <a:rPr lang="en-US" sz="2000" b="1" dirty="0">
              <a:latin typeface="+mj-lt"/>
            </a:rPr>
            <a:t>Corporate</a:t>
          </a:r>
          <a:r>
            <a:rPr lang="en-US" sz="2000" dirty="0">
              <a:latin typeface="+mj-lt"/>
            </a:rPr>
            <a:t> </a:t>
          </a:r>
          <a:r>
            <a:rPr lang="en-US" sz="2000" b="1" dirty="0">
              <a:latin typeface="+mj-lt"/>
            </a:rPr>
            <a:t>Partnerships</a:t>
          </a:r>
          <a:r>
            <a:rPr lang="en-US" sz="2000" dirty="0">
              <a:latin typeface="+mj-lt"/>
            </a:rPr>
            <a:t> </a:t>
          </a:r>
        </a:p>
      </dgm:t>
    </dgm:pt>
    <dgm:pt modelId="{0A7C4500-1897-417D-A5D0-839E4B85C75B}" type="parTrans" cxnId="{89CA2DE4-44DD-4180-A2F4-D95F7BCF0F71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7774F6DA-3341-4CF2-9C70-203F9A53BA72}" type="sibTrans" cxnId="{89CA2DE4-44DD-4180-A2F4-D95F7BCF0F71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DF9DF373-CAA6-4DD8-9C5D-26543D11DA7E}" type="pres">
      <dgm:prSet presAssocID="{1607180D-D866-44CD-BEA0-AEFAA9A3EFB9}" presName="cycle" presStyleCnt="0">
        <dgm:presLayoutVars>
          <dgm:dir/>
          <dgm:resizeHandles val="exact"/>
        </dgm:presLayoutVars>
      </dgm:prSet>
      <dgm:spPr/>
    </dgm:pt>
    <dgm:pt modelId="{ACE8DE57-6E35-48B6-AE59-BDFEDD8ED7E7}" type="pres">
      <dgm:prSet presAssocID="{212BF218-EA69-45A9-902B-C3FC22E078C3}" presName="node" presStyleLbl="node1" presStyleIdx="0" presStyleCnt="8" custScaleX="196686">
        <dgm:presLayoutVars>
          <dgm:bulletEnabled val="1"/>
        </dgm:presLayoutVars>
      </dgm:prSet>
      <dgm:spPr/>
    </dgm:pt>
    <dgm:pt modelId="{03C6280B-5E55-408C-97A4-16D8AF4B83B7}" type="pres">
      <dgm:prSet presAssocID="{212BF218-EA69-45A9-902B-C3FC22E078C3}" presName="spNode" presStyleCnt="0"/>
      <dgm:spPr/>
    </dgm:pt>
    <dgm:pt modelId="{4D924BC8-E0B0-4D0F-8992-931F8C680493}" type="pres">
      <dgm:prSet presAssocID="{CE2022A2-5517-45C9-94FD-446FF77E54F9}" presName="sibTrans" presStyleLbl="sibTrans1D1" presStyleIdx="0" presStyleCnt="8"/>
      <dgm:spPr/>
    </dgm:pt>
    <dgm:pt modelId="{D72BDBC2-23E3-447E-B8B5-13E807CCE6B3}" type="pres">
      <dgm:prSet presAssocID="{232FA59B-7931-4D93-BF9E-C728A6AE36D7}" presName="node" presStyleLbl="node1" presStyleIdx="1" presStyleCnt="8" custScaleX="211871" custRadScaleRad="101765" custRadScaleInc="48126">
        <dgm:presLayoutVars>
          <dgm:bulletEnabled val="1"/>
        </dgm:presLayoutVars>
      </dgm:prSet>
      <dgm:spPr/>
    </dgm:pt>
    <dgm:pt modelId="{FB23C095-62EB-4471-A026-51251143F3BF}" type="pres">
      <dgm:prSet presAssocID="{232FA59B-7931-4D93-BF9E-C728A6AE36D7}" presName="spNode" presStyleCnt="0"/>
      <dgm:spPr/>
    </dgm:pt>
    <dgm:pt modelId="{354BDDD0-61A9-4161-806D-3545D362B584}" type="pres">
      <dgm:prSet presAssocID="{D02638A6-6619-4C1B-BE34-66ABFC7F110F}" presName="sibTrans" presStyleLbl="sibTrans1D1" presStyleIdx="1" presStyleCnt="8"/>
      <dgm:spPr/>
    </dgm:pt>
    <dgm:pt modelId="{CAA6D6B2-5363-44E2-9AB5-B97911D37916}" type="pres">
      <dgm:prSet presAssocID="{7D562585-BB27-428D-B694-5C5A1E2CC03E}" presName="node" presStyleLbl="node1" presStyleIdx="2" presStyleCnt="8" custScaleX="182757">
        <dgm:presLayoutVars>
          <dgm:bulletEnabled val="1"/>
        </dgm:presLayoutVars>
      </dgm:prSet>
      <dgm:spPr/>
    </dgm:pt>
    <dgm:pt modelId="{9998066C-0641-4EE0-AB6F-CA910844DF96}" type="pres">
      <dgm:prSet presAssocID="{7D562585-BB27-428D-B694-5C5A1E2CC03E}" presName="spNode" presStyleCnt="0"/>
      <dgm:spPr/>
    </dgm:pt>
    <dgm:pt modelId="{45B91B81-B91E-4990-88FD-59B6E891F4BA}" type="pres">
      <dgm:prSet presAssocID="{293E7523-9E19-4382-9F80-764F36009FF4}" presName="sibTrans" presStyleLbl="sibTrans1D1" presStyleIdx="2" presStyleCnt="8"/>
      <dgm:spPr/>
    </dgm:pt>
    <dgm:pt modelId="{33E15C7D-C49B-4E27-A555-83C9B011884F}" type="pres">
      <dgm:prSet presAssocID="{5408D11E-4C63-4981-A800-624288BCA11B}" presName="node" presStyleLbl="node1" presStyleIdx="3" presStyleCnt="8" custScaleX="167088">
        <dgm:presLayoutVars>
          <dgm:bulletEnabled val="1"/>
        </dgm:presLayoutVars>
      </dgm:prSet>
      <dgm:spPr/>
    </dgm:pt>
    <dgm:pt modelId="{24B4E590-1593-42E6-8D70-703730AFE9E8}" type="pres">
      <dgm:prSet presAssocID="{5408D11E-4C63-4981-A800-624288BCA11B}" presName="spNode" presStyleCnt="0"/>
      <dgm:spPr/>
    </dgm:pt>
    <dgm:pt modelId="{11BC41BE-1780-4170-B5CB-2E792EBFDF6F}" type="pres">
      <dgm:prSet presAssocID="{7774F6DA-3341-4CF2-9C70-203F9A53BA72}" presName="sibTrans" presStyleLbl="sibTrans1D1" presStyleIdx="3" presStyleCnt="8"/>
      <dgm:spPr/>
    </dgm:pt>
    <dgm:pt modelId="{E98704A8-10DE-4DBC-9500-D96D2FC79100}" type="pres">
      <dgm:prSet presAssocID="{6D4F23E1-79A9-4B3F-85BF-F6833C6B28DF}" presName="node" presStyleLbl="node1" presStyleIdx="4" presStyleCnt="8" custRadScaleRad="100044" custRadScaleInc="8331">
        <dgm:presLayoutVars>
          <dgm:bulletEnabled val="1"/>
        </dgm:presLayoutVars>
      </dgm:prSet>
      <dgm:spPr/>
    </dgm:pt>
    <dgm:pt modelId="{AD187941-C108-423B-A9A0-C0FEF1731071}" type="pres">
      <dgm:prSet presAssocID="{6D4F23E1-79A9-4B3F-85BF-F6833C6B28DF}" presName="spNode" presStyleCnt="0"/>
      <dgm:spPr/>
    </dgm:pt>
    <dgm:pt modelId="{6D0C2A56-A354-4851-89AF-129E06DBF061}" type="pres">
      <dgm:prSet presAssocID="{BAD3388D-1BC5-490C-BDD5-5661D4F45D31}" presName="sibTrans" presStyleLbl="sibTrans1D1" presStyleIdx="4" presStyleCnt="8"/>
      <dgm:spPr/>
    </dgm:pt>
    <dgm:pt modelId="{F71AE0BF-B4B0-412E-ACF0-36307D675099}" type="pres">
      <dgm:prSet presAssocID="{190738BF-4EEB-482B-8419-8821D545AFF2}" presName="node" presStyleLbl="node1" presStyleIdx="5" presStyleCnt="8" custScaleX="187238">
        <dgm:presLayoutVars>
          <dgm:bulletEnabled val="1"/>
        </dgm:presLayoutVars>
      </dgm:prSet>
      <dgm:spPr/>
    </dgm:pt>
    <dgm:pt modelId="{C5E9F64C-3830-42B1-8ADF-786E83DEA578}" type="pres">
      <dgm:prSet presAssocID="{190738BF-4EEB-482B-8419-8821D545AFF2}" presName="spNode" presStyleCnt="0"/>
      <dgm:spPr/>
    </dgm:pt>
    <dgm:pt modelId="{85395C86-221A-4764-ABDC-DB1143D14B93}" type="pres">
      <dgm:prSet presAssocID="{BD67CC04-7F2C-4F12-ADA0-5A3AB8830CCE}" presName="sibTrans" presStyleLbl="sibTrans1D1" presStyleIdx="5" presStyleCnt="8"/>
      <dgm:spPr/>
    </dgm:pt>
    <dgm:pt modelId="{0DFEF079-F989-484A-A567-652EF56E02AC}" type="pres">
      <dgm:prSet presAssocID="{87F0B1D5-69C1-4436-ABEB-E2A9B575B854}" presName="node" presStyleLbl="node1" presStyleIdx="6" presStyleCnt="8" custScaleX="181905">
        <dgm:presLayoutVars>
          <dgm:bulletEnabled val="1"/>
        </dgm:presLayoutVars>
      </dgm:prSet>
      <dgm:spPr/>
    </dgm:pt>
    <dgm:pt modelId="{242A49C7-29B9-4E14-8156-233A8AE1CB78}" type="pres">
      <dgm:prSet presAssocID="{87F0B1D5-69C1-4436-ABEB-E2A9B575B854}" presName="spNode" presStyleCnt="0"/>
      <dgm:spPr/>
    </dgm:pt>
    <dgm:pt modelId="{25298809-52E8-4BAB-A5C3-50CB20FA7A0D}" type="pres">
      <dgm:prSet presAssocID="{4A7F0225-7647-48C6-B498-516E830B1576}" presName="sibTrans" presStyleLbl="sibTrans1D1" presStyleIdx="6" presStyleCnt="8"/>
      <dgm:spPr/>
    </dgm:pt>
    <dgm:pt modelId="{A5B82701-F04B-41DB-84D4-4AE0D6C3A700}" type="pres">
      <dgm:prSet presAssocID="{59735FCD-1749-421F-8F04-483FE9A1CAF5}" presName="node" presStyleLbl="node1" presStyleIdx="7" presStyleCnt="8" custScaleX="197238" custRadScaleRad="100419" custRadScaleInc="-44144">
        <dgm:presLayoutVars>
          <dgm:bulletEnabled val="1"/>
        </dgm:presLayoutVars>
      </dgm:prSet>
      <dgm:spPr/>
    </dgm:pt>
    <dgm:pt modelId="{FE890684-6CB4-496F-ACA8-E544F05915AD}" type="pres">
      <dgm:prSet presAssocID="{59735FCD-1749-421F-8F04-483FE9A1CAF5}" presName="spNode" presStyleCnt="0"/>
      <dgm:spPr/>
    </dgm:pt>
    <dgm:pt modelId="{8FBBAC3F-ED5C-4DF4-AA5C-6E4A16967277}" type="pres">
      <dgm:prSet presAssocID="{DF9A8308-11A8-47E0-A082-3B2EB83201CD}" presName="sibTrans" presStyleLbl="sibTrans1D1" presStyleIdx="7" presStyleCnt="8"/>
      <dgm:spPr/>
    </dgm:pt>
  </dgm:ptLst>
  <dgm:cxnLst>
    <dgm:cxn modelId="{2EFC9317-4584-4300-BFBB-035369EE11C0}" srcId="{1607180D-D866-44CD-BEA0-AEFAA9A3EFB9}" destId="{190738BF-4EEB-482B-8419-8821D545AFF2}" srcOrd="5" destOrd="0" parTransId="{1A0F880E-4846-4371-B6E6-58DF4D275C35}" sibTransId="{BD67CC04-7F2C-4F12-ADA0-5A3AB8830CCE}"/>
    <dgm:cxn modelId="{B5D9412C-42C7-4E97-848E-34D4ADC13C96}" srcId="{1607180D-D866-44CD-BEA0-AEFAA9A3EFB9}" destId="{212BF218-EA69-45A9-902B-C3FC22E078C3}" srcOrd="0" destOrd="0" parTransId="{0B13DE47-2731-42D0-8177-CD8F4A8AB821}" sibTransId="{CE2022A2-5517-45C9-94FD-446FF77E54F9}"/>
    <dgm:cxn modelId="{E099875E-1E59-4DD5-85DE-AD18BCD9DDDD}" srcId="{1607180D-D866-44CD-BEA0-AEFAA9A3EFB9}" destId="{59735FCD-1749-421F-8F04-483FE9A1CAF5}" srcOrd="7" destOrd="0" parTransId="{142BE75B-D2B3-42C6-9EDF-01A32825C44B}" sibTransId="{DF9A8308-11A8-47E0-A082-3B2EB83201CD}"/>
    <dgm:cxn modelId="{A187A962-8A05-4A9D-A432-595501815FD2}" type="presOf" srcId="{D02638A6-6619-4C1B-BE34-66ABFC7F110F}" destId="{354BDDD0-61A9-4161-806D-3545D362B584}" srcOrd="0" destOrd="0" presId="urn:microsoft.com/office/officeart/2005/8/layout/cycle6"/>
    <dgm:cxn modelId="{F1C47E46-C1A7-4003-9E4D-4B2DBF7A957D}" type="presOf" srcId="{7774F6DA-3341-4CF2-9C70-203F9A53BA72}" destId="{11BC41BE-1780-4170-B5CB-2E792EBFDF6F}" srcOrd="0" destOrd="0" presId="urn:microsoft.com/office/officeart/2005/8/layout/cycle6"/>
    <dgm:cxn modelId="{3408BE47-A22D-412A-900B-7DA82C3577FE}" type="presOf" srcId="{1607180D-D866-44CD-BEA0-AEFAA9A3EFB9}" destId="{DF9DF373-CAA6-4DD8-9C5D-26543D11DA7E}" srcOrd="0" destOrd="0" presId="urn:microsoft.com/office/officeart/2005/8/layout/cycle6"/>
    <dgm:cxn modelId="{AB1B636B-1ACA-4A12-A120-929552D2F8BE}" srcId="{1607180D-D866-44CD-BEA0-AEFAA9A3EFB9}" destId="{87F0B1D5-69C1-4436-ABEB-E2A9B575B854}" srcOrd="6" destOrd="0" parTransId="{41F0526E-A42E-4E88-9069-3254400D4C94}" sibTransId="{4A7F0225-7647-48C6-B498-516E830B1576}"/>
    <dgm:cxn modelId="{AD725C7E-52A9-4EA0-97AB-E6164F54CA99}" type="presOf" srcId="{6D4F23E1-79A9-4B3F-85BF-F6833C6B28DF}" destId="{E98704A8-10DE-4DBC-9500-D96D2FC79100}" srcOrd="0" destOrd="0" presId="urn:microsoft.com/office/officeart/2005/8/layout/cycle6"/>
    <dgm:cxn modelId="{49A23182-CF00-4176-97AD-16694544012E}" srcId="{1607180D-D866-44CD-BEA0-AEFAA9A3EFB9}" destId="{7D562585-BB27-428D-B694-5C5A1E2CC03E}" srcOrd="2" destOrd="0" parTransId="{835C95AD-8D00-4E5C-B91B-5799971B078E}" sibTransId="{293E7523-9E19-4382-9F80-764F36009FF4}"/>
    <dgm:cxn modelId="{7786B184-5597-436E-A968-F33A46D85F3B}" srcId="{1607180D-D866-44CD-BEA0-AEFAA9A3EFB9}" destId="{232FA59B-7931-4D93-BF9E-C728A6AE36D7}" srcOrd="1" destOrd="0" parTransId="{368DA3E2-B91E-4A06-B503-FEBE4313A5F5}" sibTransId="{D02638A6-6619-4C1B-BE34-66ABFC7F110F}"/>
    <dgm:cxn modelId="{D2F2EB86-DA75-4518-9B50-CC8B06BD4008}" type="presOf" srcId="{7D562585-BB27-428D-B694-5C5A1E2CC03E}" destId="{CAA6D6B2-5363-44E2-9AB5-B97911D37916}" srcOrd="0" destOrd="0" presId="urn:microsoft.com/office/officeart/2005/8/layout/cycle6"/>
    <dgm:cxn modelId="{01E24E88-7548-4248-96D6-4782656643C8}" type="presOf" srcId="{BAD3388D-1BC5-490C-BDD5-5661D4F45D31}" destId="{6D0C2A56-A354-4851-89AF-129E06DBF061}" srcOrd="0" destOrd="0" presId="urn:microsoft.com/office/officeart/2005/8/layout/cycle6"/>
    <dgm:cxn modelId="{FF6D108A-EA1B-43D2-A16F-212622871C36}" type="presOf" srcId="{59735FCD-1749-421F-8F04-483FE9A1CAF5}" destId="{A5B82701-F04B-41DB-84D4-4AE0D6C3A700}" srcOrd="0" destOrd="0" presId="urn:microsoft.com/office/officeart/2005/8/layout/cycle6"/>
    <dgm:cxn modelId="{97176E8B-5017-4724-A291-A33469E37BDA}" type="presOf" srcId="{232FA59B-7931-4D93-BF9E-C728A6AE36D7}" destId="{D72BDBC2-23E3-447E-B8B5-13E807CCE6B3}" srcOrd="0" destOrd="0" presId="urn:microsoft.com/office/officeart/2005/8/layout/cycle6"/>
    <dgm:cxn modelId="{8D9E468E-B2BD-4F6E-BD24-03B3BFC677BC}" srcId="{1607180D-D866-44CD-BEA0-AEFAA9A3EFB9}" destId="{6D4F23E1-79A9-4B3F-85BF-F6833C6B28DF}" srcOrd="4" destOrd="0" parTransId="{A902C873-8544-4DB0-B97A-09055F682CEB}" sibTransId="{BAD3388D-1BC5-490C-BDD5-5661D4F45D31}"/>
    <dgm:cxn modelId="{9ECA819D-A665-40CC-93B9-24CFB7348B50}" type="presOf" srcId="{5408D11E-4C63-4981-A800-624288BCA11B}" destId="{33E15C7D-C49B-4E27-A555-83C9B011884F}" srcOrd="0" destOrd="0" presId="urn:microsoft.com/office/officeart/2005/8/layout/cycle6"/>
    <dgm:cxn modelId="{F903EFB1-6E79-40F8-8721-399BBCED8B5A}" type="presOf" srcId="{DF9A8308-11A8-47E0-A082-3B2EB83201CD}" destId="{8FBBAC3F-ED5C-4DF4-AA5C-6E4A16967277}" srcOrd="0" destOrd="0" presId="urn:microsoft.com/office/officeart/2005/8/layout/cycle6"/>
    <dgm:cxn modelId="{44C256B8-7207-4984-B11E-7438280070C8}" type="presOf" srcId="{4A7F0225-7647-48C6-B498-516E830B1576}" destId="{25298809-52E8-4BAB-A5C3-50CB20FA7A0D}" srcOrd="0" destOrd="0" presId="urn:microsoft.com/office/officeart/2005/8/layout/cycle6"/>
    <dgm:cxn modelId="{CB6813B9-ACB1-488F-9FDD-FD6E907EDF69}" type="presOf" srcId="{190738BF-4EEB-482B-8419-8821D545AFF2}" destId="{F71AE0BF-B4B0-412E-ACF0-36307D675099}" srcOrd="0" destOrd="0" presId="urn:microsoft.com/office/officeart/2005/8/layout/cycle6"/>
    <dgm:cxn modelId="{664FD8DD-4609-41A4-A071-BFE31C3254FE}" type="presOf" srcId="{BD67CC04-7F2C-4F12-ADA0-5A3AB8830CCE}" destId="{85395C86-221A-4764-ABDC-DB1143D14B93}" srcOrd="0" destOrd="0" presId="urn:microsoft.com/office/officeart/2005/8/layout/cycle6"/>
    <dgm:cxn modelId="{889BF1DD-BBBA-4FFE-B8E5-902FD8B6A6DF}" type="presOf" srcId="{CE2022A2-5517-45C9-94FD-446FF77E54F9}" destId="{4D924BC8-E0B0-4D0F-8992-931F8C680493}" srcOrd="0" destOrd="0" presId="urn:microsoft.com/office/officeart/2005/8/layout/cycle6"/>
    <dgm:cxn modelId="{89CA2DE4-44DD-4180-A2F4-D95F7BCF0F71}" srcId="{1607180D-D866-44CD-BEA0-AEFAA9A3EFB9}" destId="{5408D11E-4C63-4981-A800-624288BCA11B}" srcOrd="3" destOrd="0" parTransId="{0A7C4500-1897-417D-A5D0-839E4B85C75B}" sibTransId="{7774F6DA-3341-4CF2-9C70-203F9A53BA72}"/>
    <dgm:cxn modelId="{132736EB-39B8-4EAC-90B0-8C13CE5AADDE}" type="presOf" srcId="{87F0B1D5-69C1-4436-ABEB-E2A9B575B854}" destId="{0DFEF079-F989-484A-A567-652EF56E02AC}" srcOrd="0" destOrd="0" presId="urn:microsoft.com/office/officeart/2005/8/layout/cycle6"/>
    <dgm:cxn modelId="{95E742ED-3465-4FD6-95FC-164E61ED118F}" type="presOf" srcId="{293E7523-9E19-4382-9F80-764F36009FF4}" destId="{45B91B81-B91E-4990-88FD-59B6E891F4BA}" srcOrd="0" destOrd="0" presId="urn:microsoft.com/office/officeart/2005/8/layout/cycle6"/>
    <dgm:cxn modelId="{632C62EE-79F2-4FBC-A747-D88C2A682AFC}" type="presOf" srcId="{212BF218-EA69-45A9-902B-C3FC22E078C3}" destId="{ACE8DE57-6E35-48B6-AE59-BDFEDD8ED7E7}" srcOrd="0" destOrd="0" presId="urn:microsoft.com/office/officeart/2005/8/layout/cycle6"/>
    <dgm:cxn modelId="{6533D812-0528-488C-B4AF-8EC335065E92}" type="presParOf" srcId="{DF9DF373-CAA6-4DD8-9C5D-26543D11DA7E}" destId="{ACE8DE57-6E35-48B6-AE59-BDFEDD8ED7E7}" srcOrd="0" destOrd="0" presId="urn:microsoft.com/office/officeart/2005/8/layout/cycle6"/>
    <dgm:cxn modelId="{88F5EDC0-8AA1-42D1-A114-6211748618A4}" type="presParOf" srcId="{DF9DF373-CAA6-4DD8-9C5D-26543D11DA7E}" destId="{03C6280B-5E55-408C-97A4-16D8AF4B83B7}" srcOrd="1" destOrd="0" presId="urn:microsoft.com/office/officeart/2005/8/layout/cycle6"/>
    <dgm:cxn modelId="{57DECC51-E5DD-48EC-AED3-E72E243D32AC}" type="presParOf" srcId="{DF9DF373-CAA6-4DD8-9C5D-26543D11DA7E}" destId="{4D924BC8-E0B0-4D0F-8992-931F8C680493}" srcOrd="2" destOrd="0" presId="urn:microsoft.com/office/officeart/2005/8/layout/cycle6"/>
    <dgm:cxn modelId="{FC8D6241-1851-4C3E-8B7D-1E3E080A7D1B}" type="presParOf" srcId="{DF9DF373-CAA6-4DD8-9C5D-26543D11DA7E}" destId="{D72BDBC2-23E3-447E-B8B5-13E807CCE6B3}" srcOrd="3" destOrd="0" presId="urn:microsoft.com/office/officeart/2005/8/layout/cycle6"/>
    <dgm:cxn modelId="{DBC4F67F-CBFB-4E66-B18D-CB3BFEE513DA}" type="presParOf" srcId="{DF9DF373-CAA6-4DD8-9C5D-26543D11DA7E}" destId="{FB23C095-62EB-4471-A026-51251143F3BF}" srcOrd="4" destOrd="0" presId="urn:microsoft.com/office/officeart/2005/8/layout/cycle6"/>
    <dgm:cxn modelId="{DFB01D24-A2CC-4BFE-9126-85A966F8ECAC}" type="presParOf" srcId="{DF9DF373-CAA6-4DD8-9C5D-26543D11DA7E}" destId="{354BDDD0-61A9-4161-806D-3545D362B584}" srcOrd="5" destOrd="0" presId="urn:microsoft.com/office/officeart/2005/8/layout/cycle6"/>
    <dgm:cxn modelId="{6A4C4A7C-D19E-4B35-BF10-29154B4612A9}" type="presParOf" srcId="{DF9DF373-CAA6-4DD8-9C5D-26543D11DA7E}" destId="{CAA6D6B2-5363-44E2-9AB5-B97911D37916}" srcOrd="6" destOrd="0" presId="urn:microsoft.com/office/officeart/2005/8/layout/cycle6"/>
    <dgm:cxn modelId="{E2DBCB36-6750-42B7-AE7F-E6ABD33E6ACF}" type="presParOf" srcId="{DF9DF373-CAA6-4DD8-9C5D-26543D11DA7E}" destId="{9998066C-0641-4EE0-AB6F-CA910844DF96}" srcOrd="7" destOrd="0" presId="urn:microsoft.com/office/officeart/2005/8/layout/cycle6"/>
    <dgm:cxn modelId="{51841317-0E0A-4A66-A96A-7BBCEAEA948E}" type="presParOf" srcId="{DF9DF373-CAA6-4DD8-9C5D-26543D11DA7E}" destId="{45B91B81-B91E-4990-88FD-59B6E891F4BA}" srcOrd="8" destOrd="0" presId="urn:microsoft.com/office/officeart/2005/8/layout/cycle6"/>
    <dgm:cxn modelId="{BDE9CB04-8B92-40FD-A0E7-AAC5B32F13D5}" type="presParOf" srcId="{DF9DF373-CAA6-4DD8-9C5D-26543D11DA7E}" destId="{33E15C7D-C49B-4E27-A555-83C9B011884F}" srcOrd="9" destOrd="0" presId="urn:microsoft.com/office/officeart/2005/8/layout/cycle6"/>
    <dgm:cxn modelId="{05D8C7D4-93E0-4671-B0A2-3C216F9801F0}" type="presParOf" srcId="{DF9DF373-CAA6-4DD8-9C5D-26543D11DA7E}" destId="{24B4E590-1593-42E6-8D70-703730AFE9E8}" srcOrd="10" destOrd="0" presId="urn:microsoft.com/office/officeart/2005/8/layout/cycle6"/>
    <dgm:cxn modelId="{DE0DE68D-9139-4057-BCAD-C9D5F138AD15}" type="presParOf" srcId="{DF9DF373-CAA6-4DD8-9C5D-26543D11DA7E}" destId="{11BC41BE-1780-4170-B5CB-2E792EBFDF6F}" srcOrd="11" destOrd="0" presId="urn:microsoft.com/office/officeart/2005/8/layout/cycle6"/>
    <dgm:cxn modelId="{9645D3F8-FB55-4260-826B-6400839F029F}" type="presParOf" srcId="{DF9DF373-CAA6-4DD8-9C5D-26543D11DA7E}" destId="{E98704A8-10DE-4DBC-9500-D96D2FC79100}" srcOrd="12" destOrd="0" presId="urn:microsoft.com/office/officeart/2005/8/layout/cycle6"/>
    <dgm:cxn modelId="{2468D90E-0F53-49B6-87B9-8D9C319C1794}" type="presParOf" srcId="{DF9DF373-CAA6-4DD8-9C5D-26543D11DA7E}" destId="{AD187941-C108-423B-A9A0-C0FEF1731071}" srcOrd="13" destOrd="0" presId="urn:microsoft.com/office/officeart/2005/8/layout/cycle6"/>
    <dgm:cxn modelId="{8DF460E9-0C2A-4C14-9419-F4A592C67B14}" type="presParOf" srcId="{DF9DF373-CAA6-4DD8-9C5D-26543D11DA7E}" destId="{6D0C2A56-A354-4851-89AF-129E06DBF061}" srcOrd="14" destOrd="0" presId="urn:microsoft.com/office/officeart/2005/8/layout/cycle6"/>
    <dgm:cxn modelId="{E5EA2AF0-EF79-40E4-8F6F-97A9EE3C9D0C}" type="presParOf" srcId="{DF9DF373-CAA6-4DD8-9C5D-26543D11DA7E}" destId="{F71AE0BF-B4B0-412E-ACF0-36307D675099}" srcOrd="15" destOrd="0" presId="urn:microsoft.com/office/officeart/2005/8/layout/cycle6"/>
    <dgm:cxn modelId="{12A5CB63-4FCA-4C6C-BFBE-CAAFFB72B76D}" type="presParOf" srcId="{DF9DF373-CAA6-4DD8-9C5D-26543D11DA7E}" destId="{C5E9F64C-3830-42B1-8ADF-786E83DEA578}" srcOrd="16" destOrd="0" presId="urn:microsoft.com/office/officeart/2005/8/layout/cycle6"/>
    <dgm:cxn modelId="{DCD0CB76-8FD3-43A9-86C2-7814F654084D}" type="presParOf" srcId="{DF9DF373-CAA6-4DD8-9C5D-26543D11DA7E}" destId="{85395C86-221A-4764-ABDC-DB1143D14B93}" srcOrd="17" destOrd="0" presId="urn:microsoft.com/office/officeart/2005/8/layout/cycle6"/>
    <dgm:cxn modelId="{E238639E-FF5D-4D50-AFD2-CF409E8A663F}" type="presParOf" srcId="{DF9DF373-CAA6-4DD8-9C5D-26543D11DA7E}" destId="{0DFEF079-F989-484A-A567-652EF56E02AC}" srcOrd="18" destOrd="0" presId="urn:microsoft.com/office/officeart/2005/8/layout/cycle6"/>
    <dgm:cxn modelId="{6A3AD04D-FD5A-458A-BD39-C61FA8C0FB1F}" type="presParOf" srcId="{DF9DF373-CAA6-4DD8-9C5D-26543D11DA7E}" destId="{242A49C7-29B9-4E14-8156-233A8AE1CB78}" srcOrd="19" destOrd="0" presId="urn:microsoft.com/office/officeart/2005/8/layout/cycle6"/>
    <dgm:cxn modelId="{55B0D89F-745D-4191-BAA3-84E285A6C7D4}" type="presParOf" srcId="{DF9DF373-CAA6-4DD8-9C5D-26543D11DA7E}" destId="{25298809-52E8-4BAB-A5C3-50CB20FA7A0D}" srcOrd="20" destOrd="0" presId="urn:microsoft.com/office/officeart/2005/8/layout/cycle6"/>
    <dgm:cxn modelId="{6C85CBAD-A625-4498-8DBA-A7804DCD517E}" type="presParOf" srcId="{DF9DF373-CAA6-4DD8-9C5D-26543D11DA7E}" destId="{A5B82701-F04B-41DB-84D4-4AE0D6C3A700}" srcOrd="21" destOrd="0" presId="urn:microsoft.com/office/officeart/2005/8/layout/cycle6"/>
    <dgm:cxn modelId="{08D7D44D-05D1-4ED0-BE9E-BF6661DD4C26}" type="presParOf" srcId="{DF9DF373-CAA6-4DD8-9C5D-26543D11DA7E}" destId="{FE890684-6CB4-496F-ACA8-E544F05915AD}" srcOrd="22" destOrd="0" presId="urn:microsoft.com/office/officeart/2005/8/layout/cycle6"/>
    <dgm:cxn modelId="{DAA1C1A1-F908-4EB5-B8EB-350BC73BF15E}" type="presParOf" srcId="{DF9DF373-CAA6-4DD8-9C5D-26543D11DA7E}" destId="{8FBBAC3F-ED5C-4DF4-AA5C-6E4A16967277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E02EBC-D062-4F39-9A6B-7518BD790E36}" type="doc">
      <dgm:prSet loTypeId="urn:microsoft.com/office/officeart/2005/8/layout/cycle8" loCatId="cycle" qsTypeId="urn:microsoft.com/office/officeart/2005/8/quickstyle/simple1" qsCatId="simple" csTypeId="urn:microsoft.com/office/officeart/2005/8/colors/accent2_2" csCatId="accent2" phldr="1"/>
      <dgm:spPr/>
    </dgm:pt>
    <dgm:pt modelId="{93777855-23AC-4DEA-8B87-9EF098D02053}">
      <dgm:prSet phldrT="[Text]" custT="1"/>
      <dgm:spPr/>
      <dgm:t>
        <a:bodyPr/>
        <a:lstStyle/>
        <a:p>
          <a:r>
            <a:rPr lang="en-US" sz="1600" dirty="0"/>
            <a:t>MONTHLY :</a:t>
          </a:r>
        </a:p>
        <a:p>
          <a:r>
            <a:rPr lang="en-US" sz="1600" dirty="0"/>
            <a:t>Data Entry Subcontractor Reviews </a:t>
          </a:r>
        </a:p>
      </dgm:t>
    </dgm:pt>
    <dgm:pt modelId="{706F7378-D0D8-4437-B7F6-8F68A9D066E8}" type="parTrans" cxnId="{693CDEA4-DFE8-4FED-B6E7-F06A60F2748B}">
      <dgm:prSet/>
      <dgm:spPr/>
      <dgm:t>
        <a:bodyPr/>
        <a:lstStyle/>
        <a:p>
          <a:endParaRPr lang="en-US"/>
        </a:p>
      </dgm:t>
    </dgm:pt>
    <dgm:pt modelId="{E18089E3-DF47-4A38-B4EC-16C353B6F3FE}" type="sibTrans" cxnId="{693CDEA4-DFE8-4FED-B6E7-F06A60F2748B}">
      <dgm:prSet/>
      <dgm:spPr/>
      <dgm:t>
        <a:bodyPr/>
        <a:lstStyle/>
        <a:p>
          <a:endParaRPr lang="en-US"/>
        </a:p>
      </dgm:t>
    </dgm:pt>
    <dgm:pt modelId="{4D41EDF9-9B2F-48C6-BAE2-98519D387E34}">
      <dgm:prSet phldrT="[Text]" custT="1"/>
      <dgm:spPr/>
      <dgm:t>
        <a:bodyPr/>
        <a:lstStyle/>
        <a:p>
          <a:endParaRPr lang="en-US" sz="1600" dirty="0"/>
        </a:p>
      </dgm:t>
    </dgm:pt>
    <dgm:pt modelId="{9D42456B-1FDA-46AA-843C-7AE0D9397F81}" type="parTrans" cxnId="{4A44AEEA-DA5E-415A-8E28-70BCAA7920B0}">
      <dgm:prSet/>
      <dgm:spPr/>
      <dgm:t>
        <a:bodyPr/>
        <a:lstStyle/>
        <a:p>
          <a:endParaRPr lang="en-US"/>
        </a:p>
      </dgm:t>
    </dgm:pt>
    <dgm:pt modelId="{2172FEAB-362D-4A2F-8446-7CC1956A0FD5}" type="sibTrans" cxnId="{4A44AEEA-DA5E-415A-8E28-70BCAA7920B0}">
      <dgm:prSet/>
      <dgm:spPr/>
      <dgm:t>
        <a:bodyPr/>
        <a:lstStyle/>
        <a:p>
          <a:endParaRPr lang="en-US"/>
        </a:p>
      </dgm:t>
    </dgm:pt>
    <dgm:pt modelId="{E3F3F3F2-F256-478D-9BA7-118E0DD05E81}">
      <dgm:prSet phldrT="[Text]" custT="1"/>
      <dgm:spPr/>
      <dgm:t>
        <a:bodyPr/>
        <a:lstStyle/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dirty="0"/>
            <a:t>TERMLY :</a:t>
          </a:r>
          <a:br>
            <a:rPr lang="en-US" sz="1600" dirty="0"/>
          </a:br>
          <a:r>
            <a:rPr lang="en-US" sz="1600" dirty="0"/>
            <a:t>Tri-partite reviews</a:t>
          </a:r>
          <a:br>
            <a:rPr lang="en-US" sz="1600" dirty="0"/>
          </a:br>
          <a:r>
            <a:rPr lang="en-US" sz="1600" dirty="0"/>
            <a:t>Evidence Pack Checks</a:t>
          </a:r>
          <a:br>
            <a:rPr lang="en-US" sz="1600" dirty="0"/>
          </a:br>
          <a:r>
            <a:rPr lang="en-US" sz="1600" dirty="0"/>
            <a:t>Collect Employer Payments </a:t>
          </a:r>
          <a:br>
            <a:rPr lang="en-US" sz="1600" dirty="0"/>
          </a:br>
          <a:r>
            <a:rPr lang="en-US" sz="1600" dirty="0"/>
            <a:t>1</a:t>
          </a:r>
          <a:r>
            <a:rPr lang="en-US" sz="1600" baseline="30000" dirty="0"/>
            <a:t>st</a:t>
          </a:r>
          <a:r>
            <a:rPr lang="en-US" sz="1600" dirty="0"/>
            <a:t> Incentive Payment</a:t>
          </a:r>
          <a:br>
            <a:rPr lang="en-US" sz="1600" dirty="0"/>
          </a:br>
          <a:r>
            <a:rPr lang="en-US" sz="1600" dirty="0"/>
            <a:t>KPI Reviews </a:t>
          </a:r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dirty="0"/>
        </a:p>
      </dgm:t>
    </dgm:pt>
    <dgm:pt modelId="{9C32D2F3-A2B5-441A-8253-6F1416314BE6}" type="sibTrans" cxnId="{6D527B6D-355C-47E2-863F-3265DA788581}">
      <dgm:prSet/>
      <dgm:spPr/>
      <dgm:t>
        <a:bodyPr/>
        <a:lstStyle/>
        <a:p>
          <a:endParaRPr lang="en-US"/>
        </a:p>
      </dgm:t>
    </dgm:pt>
    <dgm:pt modelId="{27CED106-7BF5-450B-80FA-DCCF56754536}" type="parTrans" cxnId="{6D527B6D-355C-47E2-863F-3265DA788581}">
      <dgm:prSet/>
      <dgm:spPr/>
      <dgm:t>
        <a:bodyPr/>
        <a:lstStyle/>
        <a:p>
          <a:endParaRPr lang="en-US"/>
        </a:p>
      </dgm:t>
    </dgm:pt>
    <dgm:pt modelId="{130D8F6D-D2E6-4951-8669-D5AC9F425AE1}" type="pres">
      <dgm:prSet presAssocID="{8CE02EBC-D062-4F39-9A6B-7518BD790E36}" presName="compositeShape" presStyleCnt="0">
        <dgm:presLayoutVars>
          <dgm:chMax val="7"/>
          <dgm:dir/>
          <dgm:resizeHandles val="exact"/>
        </dgm:presLayoutVars>
      </dgm:prSet>
      <dgm:spPr/>
    </dgm:pt>
    <dgm:pt modelId="{8330332A-D894-40B8-BB42-DD8A53A236E0}" type="pres">
      <dgm:prSet presAssocID="{8CE02EBC-D062-4F39-9A6B-7518BD790E36}" presName="wedge1" presStyleLbl="node1" presStyleIdx="0" presStyleCnt="3"/>
      <dgm:spPr/>
    </dgm:pt>
    <dgm:pt modelId="{B5955894-C4DB-4790-BB50-48076962F909}" type="pres">
      <dgm:prSet presAssocID="{8CE02EBC-D062-4F39-9A6B-7518BD790E36}" presName="dummy1a" presStyleCnt="0"/>
      <dgm:spPr/>
    </dgm:pt>
    <dgm:pt modelId="{89AF1981-AC92-414D-8B1D-B3785240FC0A}" type="pres">
      <dgm:prSet presAssocID="{8CE02EBC-D062-4F39-9A6B-7518BD790E36}" presName="dummy1b" presStyleCnt="0"/>
      <dgm:spPr/>
    </dgm:pt>
    <dgm:pt modelId="{4C3DACF5-6BB6-45E2-95DE-EB4132DA1DB3}" type="pres">
      <dgm:prSet presAssocID="{8CE02EBC-D062-4F39-9A6B-7518BD790E3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CE4A851-BD21-4184-B3A6-1CE15511EF8B}" type="pres">
      <dgm:prSet presAssocID="{8CE02EBC-D062-4F39-9A6B-7518BD790E36}" presName="wedge2" presStyleLbl="node1" presStyleIdx="1" presStyleCnt="3"/>
      <dgm:spPr/>
    </dgm:pt>
    <dgm:pt modelId="{849D177F-46D4-45EF-A264-79ABD39EDFC9}" type="pres">
      <dgm:prSet presAssocID="{8CE02EBC-D062-4F39-9A6B-7518BD790E36}" presName="dummy2a" presStyleCnt="0"/>
      <dgm:spPr/>
    </dgm:pt>
    <dgm:pt modelId="{458CF94D-4918-4680-B1BD-EDE5A2009924}" type="pres">
      <dgm:prSet presAssocID="{8CE02EBC-D062-4F39-9A6B-7518BD790E36}" presName="dummy2b" presStyleCnt="0"/>
      <dgm:spPr/>
    </dgm:pt>
    <dgm:pt modelId="{FDC37EDB-6825-4E26-995E-3D964F704C2C}" type="pres">
      <dgm:prSet presAssocID="{8CE02EBC-D062-4F39-9A6B-7518BD790E3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99B2B3E-3856-455F-95D3-9BE038968760}" type="pres">
      <dgm:prSet presAssocID="{8CE02EBC-D062-4F39-9A6B-7518BD790E36}" presName="wedge3" presStyleLbl="node1" presStyleIdx="2" presStyleCnt="3"/>
      <dgm:spPr/>
    </dgm:pt>
    <dgm:pt modelId="{982A92FD-3948-480D-9B69-7ABCE109A548}" type="pres">
      <dgm:prSet presAssocID="{8CE02EBC-D062-4F39-9A6B-7518BD790E36}" presName="dummy3a" presStyleCnt="0"/>
      <dgm:spPr/>
    </dgm:pt>
    <dgm:pt modelId="{CC3CE434-204B-4922-BF49-1E06859E2869}" type="pres">
      <dgm:prSet presAssocID="{8CE02EBC-D062-4F39-9A6B-7518BD790E36}" presName="dummy3b" presStyleCnt="0"/>
      <dgm:spPr/>
    </dgm:pt>
    <dgm:pt modelId="{3874B28F-15F8-4A8B-9848-FA78C1C69D95}" type="pres">
      <dgm:prSet presAssocID="{8CE02EBC-D062-4F39-9A6B-7518BD790E3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8378CDF7-D422-4005-87A6-54EA6EFD928D}" type="pres">
      <dgm:prSet presAssocID="{E18089E3-DF47-4A38-B4EC-16C353B6F3FE}" presName="arrowWedge1" presStyleLbl="fgSibTrans2D1" presStyleIdx="0" presStyleCnt="3"/>
      <dgm:spPr/>
    </dgm:pt>
    <dgm:pt modelId="{29E9EEB9-A764-4ACA-862B-70E33BEEECBD}" type="pres">
      <dgm:prSet presAssocID="{9C32D2F3-A2B5-441A-8253-6F1416314BE6}" presName="arrowWedge2" presStyleLbl="fgSibTrans2D1" presStyleIdx="1" presStyleCnt="3"/>
      <dgm:spPr/>
    </dgm:pt>
    <dgm:pt modelId="{CD1CC324-DF78-4980-8941-5F30D4B4244B}" type="pres">
      <dgm:prSet presAssocID="{2172FEAB-362D-4A2F-8446-7CC1956A0FD5}" presName="arrowWedge3" presStyleLbl="fgSibTrans2D1" presStyleIdx="2" presStyleCnt="3"/>
      <dgm:spPr/>
    </dgm:pt>
  </dgm:ptLst>
  <dgm:cxnLst>
    <dgm:cxn modelId="{6172A45F-440E-424C-AEF3-ED7998982D8B}" type="presOf" srcId="{4D41EDF9-9B2F-48C6-BAE2-98519D387E34}" destId="{3874B28F-15F8-4A8B-9848-FA78C1C69D95}" srcOrd="1" destOrd="0" presId="urn:microsoft.com/office/officeart/2005/8/layout/cycle8"/>
    <dgm:cxn modelId="{6D527B6D-355C-47E2-863F-3265DA788581}" srcId="{8CE02EBC-D062-4F39-9A6B-7518BD790E36}" destId="{E3F3F3F2-F256-478D-9BA7-118E0DD05E81}" srcOrd="1" destOrd="0" parTransId="{27CED106-7BF5-450B-80FA-DCCF56754536}" sibTransId="{9C32D2F3-A2B5-441A-8253-6F1416314BE6}"/>
    <dgm:cxn modelId="{B7D4256F-7290-4056-BDDA-EC2C51B279ED}" type="presOf" srcId="{E3F3F3F2-F256-478D-9BA7-118E0DD05E81}" destId="{FDC37EDB-6825-4E26-995E-3D964F704C2C}" srcOrd="1" destOrd="0" presId="urn:microsoft.com/office/officeart/2005/8/layout/cycle8"/>
    <dgm:cxn modelId="{D6880B90-9055-42A8-80C4-73EA1E632417}" type="presOf" srcId="{8CE02EBC-D062-4F39-9A6B-7518BD790E36}" destId="{130D8F6D-D2E6-4951-8669-D5AC9F425AE1}" srcOrd="0" destOrd="0" presId="urn:microsoft.com/office/officeart/2005/8/layout/cycle8"/>
    <dgm:cxn modelId="{693CDEA4-DFE8-4FED-B6E7-F06A60F2748B}" srcId="{8CE02EBC-D062-4F39-9A6B-7518BD790E36}" destId="{93777855-23AC-4DEA-8B87-9EF098D02053}" srcOrd="0" destOrd="0" parTransId="{706F7378-D0D8-4437-B7F6-8F68A9D066E8}" sibTransId="{E18089E3-DF47-4A38-B4EC-16C353B6F3FE}"/>
    <dgm:cxn modelId="{1ACD91C0-2FB0-464F-9409-1E457F409678}" type="presOf" srcId="{93777855-23AC-4DEA-8B87-9EF098D02053}" destId="{4C3DACF5-6BB6-45E2-95DE-EB4132DA1DB3}" srcOrd="1" destOrd="0" presId="urn:microsoft.com/office/officeart/2005/8/layout/cycle8"/>
    <dgm:cxn modelId="{69D77AC8-C7E6-4018-B49E-E2973E828F97}" type="presOf" srcId="{93777855-23AC-4DEA-8B87-9EF098D02053}" destId="{8330332A-D894-40B8-BB42-DD8A53A236E0}" srcOrd="0" destOrd="0" presId="urn:microsoft.com/office/officeart/2005/8/layout/cycle8"/>
    <dgm:cxn modelId="{2D253ACE-403B-4F05-BAB1-263B5A2F0D7A}" type="presOf" srcId="{E3F3F3F2-F256-478D-9BA7-118E0DD05E81}" destId="{ECE4A851-BD21-4184-B3A6-1CE15511EF8B}" srcOrd="0" destOrd="0" presId="urn:microsoft.com/office/officeart/2005/8/layout/cycle8"/>
    <dgm:cxn modelId="{4A44AEEA-DA5E-415A-8E28-70BCAA7920B0}" srcId="{8CE02EBC-D062-4F39-9A6B-7518BD790E36}" destId="{4D41EDF9-9B2F-48C6-BAE2-98519D387E34}" srcOrd="2" destOrd="0" parTransId="{9D42456B-1FDA-46AA-843C-7AE0D9397F81}" sibTransId="{2172FEAB-362D-4A2F-8446-7CC1956A0FD5}"/>
    <dgm:cxn modelId="{05681AF9-D623-435E-8E1C-21A4EC7B2CEB}" type="presOf" srcId="{4D41EDF9-9B2F-48C6-BAE2-98519D387E34}" destId="{D99B2B3E-3856-455F-95D3-9BE038968760}" srcOrd="0" destOrd="0" presId="urn:microsoft.com/office/officeart/2005/8/layout/cycle8"/>
    <dgm:cxn modelId="{DC18F0BD-95ED-4E52-8078-8F5BDC0093F7}" type="presParOf" srcId="{130D8F6D-D2E6-4951-8669-D5AC9F425AE1}" destId="{8330332A-D894-40B8-BB42-DD8A53A236E0}" srcOrd="0" destOrd="0" presId="urn:microsoft.com/office/officeart/2005/8/layout/cycle8"/>
    <dgm:cxn modelId="{CDAB6668-BDE1-4E23-A765-89325F621E81}" type="presParOf" srcId="{130D8F6D-D2E6-4951-8669-D5AC9F425AE1}" destId="{B5955894-C4DB-4790-BB50-48076962F909}" srcOrd="1" destOrd="0" presId="urn:microsoft.com/office/officeart/2005/8/layout/cycle8"/>
    <dgm:cxn modelId="{538DDD86-96E3-44DD-A86D-A0351F595690}" type="presParOf" srcId="{130D8F6D-D2E6-4951-8669-D5AC9F425AE1}" destId="{89AF1981-AC92-414D-8B1D-B3785240FC0A}" srcOrd="2" destOrd="0" presId="urn:microsoft.com/office/officeart/2005/8/layout/cycle8"/>
    <dgm:cxn modelId="{A646A16B-ABBE-4D0D-8336-AD29432647A1}" type="presParOf" srcId="{130D8F6D-D2E6-4951-8669-D5AC9F425AE1}" destId="{4C3DACF5-6BB6-45E2-95DE-EB4132DA1DB3}" srcOrd="3" destOrd="0" presId="urn:microsoft.com/office/officeart/2005/8/layout/cycle8"/>
    <dgm:cxn modelId="{E0031FD9-5FB9-44BD-9BBD-17D204D12A6A}" type="presParOf" srcId="{130D8F6D-D2E6-4951-8669-D5AC9F425AE1}" destId="{ECE4A851-BD21-4184-B3A6-1CE15511EF8B}" srcOrd="4" destOrd="0" presId="urn:microsoft.com/office/officeart/2005/8/layout/cycle8"/>
    <dgm:cxn modelId="{C3352DC4-8951-4276-9981-9F77C05BBB9C}" type="presParOf" srcId="{130D8F6D-D2E6-4951-8669-D5AC9F425AE1}" destId="{849D177F-46D4-45EF-A264-79ABD39EDFC9}" srcOrd="5" destOrd="0" presId="urn:microsoft.com/office/officeart/2005/8/layout/cycle8"/>
    <dgm:cxn modelId="{968900C8-1046-4CF5-B09D-6B4B1C1C2620}" type="presParOf" srcId="{130D8F6D-D2E6-4951-8669-D5AC9F425AE1}" destId="{458CF94D-4918-4680-B1BD-EDE5A2009924}" srcOrd="6" destOrd="0" presId="urn:microsoft.com/office/officeart/2005/8/layout/cycle8"/>
    <dgm:cxn modelId="{0FCB1063-6D7E-49A7-B312-230E56ACBD64}" type="presParOf" srcId="{130D8F6D-D2E6-4951-8669-D5AC9F425AE1}" destId="{FDC37EDB-6825-4E26-995E-3D964F704C2C}" srcOrd="7" destOrd="0" presId="urn:microsoft.com/office/officeart/2005/8/layout/cycle8"/>
    <dgm:cxn modelId="{1E920DB6-5CEA-4950-BD18-2F859ECC344C}" type="presParOf" srcId="{130D8F6D-D2E6-4951-8669-D5AC9F425AE1}" destId="{D99B2B3E-3856-455F-95D3-9BE038968760}" srcOrd="8" destOrd="0" presId="urn:microsoft.com/office/officeart/2005/8/layout/cycle8"/>
    <dgm:cxn modelId="{B779BA09-A512-4BDC-95B3-3C98BD10B2D8}" type="presParOf" srcId="{130D8F6D-D2E6-4951-8669-D5AC9F425AE1}" destId="{982A92FD-3948-480D-9B69-7ABCE109A548}" srcOrd="9" destOrd="0" presId="urn:microsoft.com/office/officeart/2005/8/layout/cycle8"/>
    <dgm:cxn modelId="{66C0E468-836C-4FEE-ABD6-3CE9EADB9E7A}" type="presParOf" srcId="{130D8F6D-D2E6-4951-8669-D5AC9F425AE1}" destId="{CC3CE434-204B-4922-BF49-1E06859E2869}" srcOrd="10" destOrd="0" presId="urn:microsoft.com/office/officeart/2005/8/layout/cycle8"/>
    <dgm:cxn modelId="{DC76A0D4-5A0F-450A-867E-3CE8142D6CB5}" type="presParOf" srcId="{130D8F6D-D2E6-4951-8669-D5AC9F425AE1}" destId="{3874B28F-15F8-4A8B-9848-FA78C1C69D95}" srcOrd="11" destOrd="0" presId="urn:microsoft.com/office/officeart/2005/8/layout/cycle8"/>
    <dgm:cxn modelId="{5E07BE42-1CA8-4CDB-8247-D6ABDE30C659}" type="presParOf" srcId="{130D8F6D-D2E6-4951-8669-D5AC9F425AE1}" destId="{8378CDF7-D422-4005-87A6-54EA6EFD928D}" srcOrd="12" destOrd="0" presId="urn:microsoft.com/office/officeart/2005/8/layout/cycle8"/>
    <dgm:cxn modelId="{132F7EDF-49A2-4FD6-88D2-7D08B0055448}" type="presParOf" srcId="{130D8F6D-D2E6-4951-8669-D5AC9F425AE1}" destId="{29E9EEB9-A764-4ACA-862B-70E33BEEECBD}" srcOrd="13" destOrd="0" presId="urn:microsoft.com/office/officeart/2005/8/layout/cycle8"/>
    <dgm:cxn modelId="{06D1921C-3D1A-405E-AE7B-33F638F4E35D}" type="presParOf" srcId="{130D8F6D-D2E6-4951-8669-D5AC9F425AE1}" destId="{CD1CC324-DF78-4980-8941-5F30D4B4244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92147D-DBF0-4842-8A51-A0B8B134351C}" type="doc">
      <dgm:prSet loTypeId="urn:microsoft.com/office/officeart/2005/8/layout/cycle5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6820435-F1A0-40B3-9B65-B430422FC836}">
      <dgm:prSet phldrT="[Text]" custT="1"/>
      <dgm:spPr/>
      <dgm:t>
        <a:bodyPr/>
        <a:lstStyle/>
        <a:p>
          <a:r>
            <a:rPr lang="en-US" sz="1800" dirty="0"/>
            <a:t>Agree your position &amp; go-live date </a:t>
          </a:r>
        </a:p>
      </dgm:t>
    </dgm:pt>
    <dgm:pt modelId="{33C26C4C-7841-4D32-9494-1A4DC6EB62D4}" type="parTrans" cxnId="{BA36A5CE-187D-4F6B-BD7D-8854D26D9D70}">
      <dgm:prSet/>
      <dgm:spPr/>
      <dgm:t>
        <a:bodyPr/>
        <a:lstStyle/>
        <a:p>
          <a:endParaRPr lang="en-US" sz="1800"/>
        </a:p>
      </dgm:t>
    </dgm:pt>
    <dgm:pt modelId="{71B4577B-5CCA-4FEA-912D-7E8EFC4CC9E6}" type="sibTrans" cxnId="{BA36A5CE-187D-4F6B-BD7D-8854D26D9D70}">
      <dgm:prSet/>
      <dgm:spPr/>
      <dgm:t>
        <a:bodyPr/>
        <a:lstStyle/>
        <a:p>
          <a:endParaRPr lang="en-US" sz="1800"/>
        </a:p>
      </dgm:t>
    </dgm:pt>
    <dgm:pt modelId="{4139E856-65E6-4AB2-9C58-29A86F284C8D}">
      <dgm:prSet phldrT="[Text]" custT="1"/>
      <dgm:spPr/>
      <dgm:t>
        <a:bodyPr/>
        <a:lstStyle/>
        <a:p>
          <a:r>
            <a:rPr lang="en-US" sz="1800" dirty="0"/>
            <a:t>Brief employer / potential apprentice  enquiry teams</a:t>
          </a:r>
        </a:p>
      </dgm:t>
    </dgm:pt>
    <dgm:pt modelId="{2B637A61-5A2D-420D-AEF9-C56FFA5511B5}" type="parTrans" cxnId="{DF49FDB7-02D2-4E2D-8486-622E81D2541D}">
      <dgm:prSet/>
      <dgm:spPr/>
      <dgm:t>
        <a:bodyPr/>
        <a:lstStyle/>
        <a:p>
          <a:endParaRPr lang="en-US" sz="1800"/>
        </a:p>
      </dgm:t>
    </dgm:pt>
    <dgm:pt modelId="{E84A7071-E7A0-4B47-BF1A-D250C7D1ECA5}" type="sibTrans" cxnId="{DF49FDB7-02D2-4E2D-8486-622E81D2541D}">
      <dgm:prSet/>
      <dgm:spPr/>
      <dgm:t>
        <a:bodyPr/>
        <a:lstStyle/>
        <a:p>
          <a:endParaRPr lang="en-US" sz="1800"/>
        </a:p>
      </dgm:t>
    </dgm:pt>
    <dgm:pt modelId="{8AD366D9-41A0-43B5-AACD-2551604CAF1D}">
      <dgm:prSet phldrT="[Text]" custT="1"/>
      <dgm:spPr/>
      <dgm:t>
        <a:bodyPr/>
        <a:lstStyle/>
        <a:p>
          <a:r>
            <a:rPr lang="en-US" sz="1800" dirty="0"/>
            <a:t>Join the RoATP </a:t>
          </a:r>
        </a:p>
      </dgm:t>
    </dgm:pt>
    <dgm:pt modelId="{6851C073-67A5-46AD-B802-517743CF10CE}" type="parTrans" cxnId="{6EE3260C-9E8A-4C69-AC53-AE14D65C1EB8}">
      <dgm:prSet/>
      <dgm:spPr/>
      <dgm:t>
        <a:bodyPr/>
        <a:lstStyle/>
        <a:p>
          <a:endParaRPr lang="en-US" sz="1800"/>
        </a:p>
      </dgm:t>
    </dgm:pt>
    <dgm:pt modelId="{17491EC9-F39E-4942-89B0-8F72C8CAC917}" type="sibTrans" cxnId="{6EE3260C-9E8A-4C69-AC53-AE14D65C1EB8}">
      <dgm:prSet/>
      <dgm:spPr/>
      <dgm:t>
        <a:bodyPr/>
        <a:lstStyle/>
        <a:p>
          <a:endParaRPr lang="en-US" sz="1800"/>
        </a:p>
      </dgm:t>
    </dgm:pt>
    <dgm:pt modelId="{80328F10-879C-44AE-9006-082BEF5F1CCA}">
      <dgm:prSet phldrT="[Text]" custT="1"/>
      <dgm:spPr/>
      <dgm:t>
        <a:bodyPr/>
        <a:lstStyle/>
        <a:p>
          <a:r>
            <a:rPr lang="en-US" sz="1800" dirty="0"/>
            <a:t>Add Apprenticeships message  &amp; contacts to  your website </a:t>
          </a:r>
        </a:p>
      </dgm:t>
    </dgm:pt>
    <dgm:pt modelId="{B65E8379-EBBC-4AE6-8AD2-B14C1D4DDB62}" type="parTrans" cxnId="{97F10CBD-09D4-495A-BF7C-229FC5368D28}">
      <dgm:prSet/>
      <dgm:spPr/>
      <dgm:t>
        <a:bodyPr/>
        <a:lstStyle/>
        <a:p>
          <a:endParaRPr lang="en-US" sz="1800"/>
        </a:p>
      </dgm:t>
    </dgm:pt>
    <dgm:pt modelId="{B4F12802-BC82-45BB-8064-2075DC2848C0}" type="sibTrans" cxnId="{97F10CBD-09D4-495A-BF7C-229FC5368D28}">
      <dgm:prSet/>
      <dgm:spPr/>
      <dgm:t>
        <a:bodyPr/>
        <a:lstStyle/>
        <a:p>
          <a:endParaRPr lang="en-US" sz="1800"/>
        </a:p>
      </dgm:t>
    </dgm:pt>
    <dgm:pt modelId="{771EC2FE-CB0F-4714-B91B-6EEB458FB934}">
      <dgm:prSet phldrT="[Text]" custT="1"/>
      <dgm:spPr/>
      <dgm:t>
        <a:bodyPr/>
        <a:lstStyle/>
        <a:p>
          <a:r>
            <a:rPr lang="en-US" sz="1800" dirty="0"/>
            <a:t>Map provision &amp; produce a module map for employers   </a:t>
          </a:r>
        </a:p>
      </dgm:t>
    </dgm:pt>
    <dgm:pt modelId="{4DA5E9D6-15A8-4269-A58C-D14FEA4B4949}" type="parTrans" cxnId="{ED4FDDCB-3435-4C01-87DA-206CE9447C3F}">
      <dgm:prSet/>
      <dgm:spPr/>
      <dgm:t>
        <a:bodyPr/>
        <a:lstStyle/>
        <a:p>
          <a:endParaRPr lang="en-US" sz="1800"/>
        </a:p>
      </dgm:t>
    </dgm:pt>
    <dgm:pt modelId="{E34F4056-7AC2-4679-B25A-05B66729CF49}" type="sibTrans" cxnId="{ED4FDDCB-3435-4C01-87DA-206CE9447C3F}">
      <dgm:prSet/>
      <dgm:spPr/>
      <dgm:t>
        <a:bodyPr/>
        <a:lstStyle/>
        <a:p>
          <a:endParaRPr lang="en-US" sz="1800"/>
        </a:p>
      </dgm:t>
    </dgm:pt>
    <dgm:pt modelId="{378ECF8A-015C-4CEF-B876-DCDEDEC56AF4}" type="pres">
      <dgm:prSet presAssocID="{4392147D-DBF0-4842-8A51-A0B8B134351C}" presName="cycle" presStyleCnt="0">
        <dgm:presLayoutVars>
          <dgm:dir/>
          <dgm:resizeHandles val="exact"/>
        </dgm:presLayoutVars>
      </dgm:prSet>
      <dgm:spPr/>
    </dgm:pt>
    <dgm:pt modelId="{A2145FB8-2E04-4CD5-8AE5-EE7C4180E0D7}" type="pres">
      <dgm:prSet presAssocID="{26820435-F1A0-40B3-9B65-B430422FC836}" presName="node" presStyleLbl="node1" presStyleIdx="0" presStyleCnt="5" custRadScaleRad="100169" custRadScaleInc="-1074">
        <dgm:presLayoutVars>
          <dgm:bulletEnabled val="1"/>
        </dgm:presLayoutVars>
      </dgm:prSet>
      <dgm:spPr/>
    </dgm:pt>
    <dgm:pt modelId="{1AD0F066-0645-4D05-93E9-E7AB09C32ABF}" type="pres">
      <dgm:prSet presAssocID="{26820435-F1A0-40B3-9B65-B430422FC836}" presName="spNode" presStyleCnt="0"/>
      <dgm:spPr/>
    </dgm:pt>
    <dgm:pt modelId="{6A4E73DC-072A-4E57-A01B-E8604DFF1905}" type="pres">
      <dgm:prSet presAssocID="{71B4577B-5CCA-4FEA-912D-7E8EFC4CC9E6}" presName="sibTrans" presStyleLbl="sibTrans1D1" presStyleIdx="0" presStyleCnt="5"/>
      <dgm:spPr/>
    </dgm:pt>
    <dgm:pt modelId="{B1E2E13B-8D54-4E38-BA94-9D1BE555D7E7}" type="pres">
      <dgm:prSet presAssocID="{80328F10-879C-44AE-9006-082BEF5F1CCA}" presName="node" presStyleLbl="node1" presStyleIdx="1" presStyleCnt="5" custScaleX="119108" custScaleY="106822" custRadScaleRad="108756" custRadScaleInc="1539">
        <dgm:presLayoutVars>
          <dgm:bulletEnabled val="1"/>
        </dgm:presLayoutVars>
      </dgm:prSet>
      <dgm:spPr/>
    </dgm:pt>
    <dgm:pt modelId="{8577DFAF-6137-4A0C-8ABC-704576C4C65A}" type="pres">
      <dgm:prSet presAssocID="{80328F10-879C-44AE-9006-082BEF5F1CCA}" presName="spNode" presStyleCnt="0"/>
      <dgm:spPr/>
    </dgm:pt>
    <dgm:pt modelId="{7CD34FCA-0D15-42D6-94A2-725480B5E87C}" type="pres">
      <dgm:prSet presAssocID="{B4F12802-BC82-45BB-8064-2075DC2848C0}" presName="sibTrans" presStyleLbl="sibTrans1D1" presStyleIdx="1" presStyleCnt="5"/>
      <dgm:spPr/>
    </dgm:pt>
    <dgm:pt modelId="{23EFC029-859D-4CE4-8F50-0886118F1549}" type="pres">
      <dgm:prSet presAssocID="{4139E856-65E6-4AB2-9C58-29A86F284C8D}" presName="node" presStyleLbl="node1" presStyleIdx="2" presStyleCnt="5">
        <dgm:presLayoutVars>
          <dgm:bulletEnabled val="1"/>
        </dgm:presLayoutVars>
      </dgm:prSet>
      <dgm:spPr/>
    </dgm:pt>
    <dgm:pt modelId="{732202BE-032F-4A2B-ABAB-351DB7EEF2A6}" type="pres">
      <dgm:prSet presAssocID="{4139E856-65E6-4AB2-9C58-29A86F284C8D}" presName="spNode" presStyleCnt="0"/>
      <dgm:spPr/>
    </dgm:pt>
    <dgm:pt modelId="{2559CB37-0CC0-4FED-A042-67705FF86711}" type="pres">
      <dgm:prSet presAssocID="{E84A7071-E7A0-4B47-BF1A-D250C7D1ECA5}" presName="sibTrans" presStyleLbl="sibTrans1D1" presStyleIdx="2" presStyleCnt="5"/>
      <dgm:spPr/>
    </dgm:pt>
    <dgm:pt modelId="{8DC43B8B-B200-4762-95DA-C3C4B39975F4}" type="pres">
      <dgm:prSet presAssocID="{771EC2FE-CB0F-4714-B91B-6EEB458FB934}" presName="node" presStyleLbl="node1" presStyleIdx="3" presStyleCnt="5">
        <dgm:presLayoutVars>
          <dgm:bulletEnabled val="1"/>
        </dgm:presLayoutVars>
      </dgm:prSet>
      <dgm:spPr/>
    </dgm:pt>
    <dgm:pt modelId="{DFD36BB5-F626-43F6-81D4-CB3462B45DC7}" type="pres">
      <dgm:prSet presAssocID="{771EC2FE-CB0F-4714-B91B-6EEB458FB934}" presName="spNode" presStyleCnt="0"/>
      <dgm:spPr/>
    </dgm:pt>
    <dgm:pt modelId="{EA4BBDF1-A842-4195-9578-F8C39D4B1145}" type="pres">
      <dgm:prSet presAssocID="{E34F4056-7AC2-4679-B25A-05B66729CF49}" presName="sibTrans" presStyleLbl="sibTrans1D1" presStyleIdx="3" presStyleCnt="5"/>
      <dgm:spPr/>
    </dgm:pt>
    <dgm:pt modelId="{71B9688D-C314-4D2C-AE65-A304FADC6B84}" type="pres">
      <dgm:prSet presAssocID="{8AD366D9-41A0-43B5-AACD-2551604CAF1D}" presName="node" presStyleLbl="node1" presStyleIdx="4" presStyleCnt="5" custScaleX="110599">
        <dgm:presLayoutVars>
          <dgm:bulletEnabled val="1"/>
        </dgm:presLayoutVars>
      </dgm:prSet>
      <dgm:spPr/>
    </dgm:pt>
    <dgm:pt modelId="{77630012-0AF7-4743-BD2F-B5E7E7FBC9F8}" type="pres">
      <dgm:prSet presAssocID="{8AD366D9-41A0-43B5-AACD-2551604CAF1D}" presName="spNode" presStyleCnt="0"/>
      <dgm:spPr/>
    </dgm:pt>
    <dgm:pt modelId="{45D5BCDA-2829-4741-9C00-08F040BF5638}" type="pres">
      <dgm:prSet presAssocID="{17491EC9-F39E-4942-89B0-8F72C8CAC917}" presName="sibTrans" presStyleLbl="sibTrans1D1" presStyleIdx="4" presStyleCnt="5"/>
      <dgm:spPr/>
    </dgm:pt>
  </dgm:ptLst>
  <dgm:cxnLst>
    <dgm:cxn modelId="{6EE3260C-9E8A-4C69-AC53-AE14D65C1EB8}" srcId="{4392147D-DBF0-4842-8A51-A0B8B134351C}" destId="{8AD366D9-41A0-43B5-AACD-2551604CAF1D}" srcOrd="4" destOrd="0" parTransId="{6851C073-67A5-46AD-B802-517743CF10CE}" sibTransId="{17491EC9-F39E-4942-89B0-8F72C8CAC917}"/>
    <dgm:cxn modelId="{BB2DC52B-5DEC-4014-8A5B-FCBB514F2FDB}" type="presOf" srcId="{80328F10-879C-44AE-9006-082BEF5F1CCA}" destId="{B1E2E13B-8D54-4E38-BA94-9D1BE555D7E7}" srcOrd="0" destOrd="0" presId="urn:microsoft.com/office/officeart/2005/8/layout/cycle5"/>
    <dgm:cxn modelId="{3B77A134-4DC1-4C23-A0EF-7275E4984B94}" type="presOf" srcId="{4392147D-DBF0-4842-8A51-A0B8B134351C}" destId="{378ECF8A-015C-4CEF-B876-DCDEDEC56AF4}" srcOrd="0" destOrd="0" presId="urn:microsoft.com/office/officeart/2005/8/layout/cycle5"/>
    <dgm:cxn modelId="{31AA1242-F58C-454A-928C-2ECF7497B2E0}" type="presOf" srcId="{771EC2FE-CB0F-4714-B91B-6EEB458FB934}" destId="{8DC43B8B-B200-4762-95DA-C3C4B39975F4}" srcOrd="0" destOrd="0" presId="urn:microsoft.com/office/officeart/2005/8/layout/cycle5"/>
    <dgm:cxn modelId="{5F40896C-45A2-4201-B6F3-67CA2D506F23}" type="presOf" srcId="{71B4577B-5CCA-4FEA-912D-7E8EFC4CC9E6}" destId="{6A4E73DC-072A-4E57-A01B-E8604DFF1905}" srcOrd="0" destOrd="0" presId="urn:microsoft.com/office/officeart/2005/8/layout/cycle5"/>
    <dgm:cxn modelId="{95289D76-8B81-4C5E-A917-8046515DD729}" type="presOf" srcId="{17491EC9-F39E-4942-89B0-8F72C8CAC917}" destId="{45D5BCDA-2829-4741-9C00-08F040BF5638}" srcOrd="0" destOrd="0" presId="urn:microsoft.com/office/officeart/2005/8/layout/cycle5"/>
    <dgm:cxn modelId="{343B4983-3ED0-4E1F-8617-75005BE62635}" type="presOf" srcId="{B4F12802-BC82-45BB-8064-2075DC2848C0}" destId="{7CD34FCA-0D15-42D6-94A2-725480B5E87C}" srcOrd="0" destOrd="0" presId="urn:microsoft.com/office/officeart/2005/8/layout/cycle5"/>
    <dgm:cxn modelId="{DF49FDB7-02D2-4E2D-8486-622E81D2541D}" srcId="{4392147D-DBF0-4842-8A51-A0B8B134351C}" destId="{4139E856-65E6-4AB2-9C58-29A86F284C8D}" srcOrd="2" destOrd="0" parTransId="{2B637A61-5A2D-420D-AEF9-C56FFA5511B5}" sibTransId="{E84A7071-E7A0-4B47-BF1A-D250C7D1ECA5}"/>
    <dgm:cxn modelId="{97F10CBD-09D4-495A-BF7C-229FC5368D28}" srcId="{4392147D-DBF0-4842-8A51-A0B8B134351C}" destId="{80328F10-879C-44AE-9006-082BEF5F1CCA}" srcOrd="1" destOrd="0" parTransId="{B65E8379-EBBC-4AE6-8AD2-B14C1D4DDB62}" sibTransId="{B4F12802-BC82-45BB-8064-2075DC2848C0}"/>
    <dgm:cxn modelId="{ED4FDDCB-3435-4C01-87DA-206CE9447C3F}" srcId="{4392147D-DBF0-4842-8A51-A0B8B134351C}" destId="{771EC2FE-CB0F-4714-B91B-6EEB458FB934}" srcOrd="3" destOrd="0" parTransId="{4DA5E9D6-15A8-4269-A58C-D14FEA4B4949}" sibTransId="{E34F4056-7AC2-4679-B25A-05B66729CF49}"/>
    <dgm:cxn modelId="{BA36A5CE-187D-4F6B-BD7D-8854D26D9D70}" srcId="{4392147D-DBF0-4842-8A51-A0B8B134351C}" destId="{26820435-F1A0-40B3-9B65-B430422FC836}" srcOrd="0" destOrd="0" parTransId="{33C26C4C-7841-4D32-9494-1A4DC6EB62D4}" sibTransId="{71B4577B-5CCA-4FEA-912D-7E8EFC4CC9E6}"/>
    <dgm:cxn modelId="{425B40E7-F197-43A8-BF66-99269ADF27E8}" type="presOf" srcId="{26820435-F1A0-40B3-9B65-B430422FC836}" destId="{A2145FB8-2E04-4CD5-8AE5-EE7C4180E0D7}" srcOrd="0" destOrd="0" presId="urn:microsoft.com/office/officeart/2005/8/layout/cycle5"/>
    <dgm:cxn modelId="{C266EEE7-990E-4AB0-A9A2-754FB3960FA7}" type="presOf" srcId="{8AD366D9-41A0-43B5-AACD-2551604CAF1D}" destId="{71B9688D-C314-4D2C-AE65-A304FADC6B84}" srcOrd="0" destOrd="0" presId="urn:microsoft.com/office/officeart/2005/8/layout/cycle5"/>
    <dgm:cxn modelId="{53FF6FEF-31DD-4B0A-B9E8-A1488186C59C}" type="presOf" srcId="{4139E856-65E6-4AB2-9C58-29A86F284C8D}" destId="{23EFC029-859D-4CE4-8F50-0886118F1549}" srcOrd="0" destOrd="0" presId="urn:microsoft.com/office/officeart/2005/8/layout/cycle5"/>
    <dgm:cxn modelId="{9206B3FA-3A34-416E-9488-64D8A4833291}" type="presOf" srcId="{E34F4056-7AC2-4679-B25A-05B66729CF49}" destId="{EA4BBDF1-A842-4195-9578-F8C39D4B1145}" srcOrd="0" destOrd="0" presId="urn:microsoft.com/office/officeart/2005/8/layout/cycle5"/>
    <dgm:cxn modelId="{84FBC5FF-553B-4375-A011-DECDC7C3A329}" type="presOf" srcId="{E84A7071-E7A0-4B47-BF1A-D250C7D1ECA5}" destId="{2559CB37-0CC0-4FED-A042-67705FF86711}" srcOrd="0" destOrd="0" presId="urn:microsoft.com/office/officeart/2005/8/layout/cycle5"/>
    <dgm:cxn modelId="{9C3ED154-B0C7-40F2-AE6C-780984F040ED}" type="presParOf" srcId="{378ECF8A-015C-4CEF-B876-DCDEDEC56AF4}" destId="{A2145FB8-2E04-4CD5-8AE5-EE7C4180E0D7}" srcOrd="0" destOrd="0" presId="urn:microsoft.com/office/officeart/2005/8/layout/cycle5"/>
    <dgm:cxn modelId="{2A9AD767-EEF6-4B32-A3AB-FA5CFEDABFCE}" type="presParOf" srcId="{378ECF8A-015C-4CEF-B876-DCDEDEC56AF4}" destId="{1AD0F066-0645-4D05-93E9-E7AB09C32ABF}" srcOrd="1" destOrd="0" presId="urn:microsoft.com/office/officeart/2005/8/layout/cycle5"/>
    <dgm:cxn modelId="{F37351BE-B561-4794-A4B8-F070BDFE4EB1}" type="presParOf" srcId="{378ECF8A-015C-4CEF-B876-DCDEDEC56AF4}" destId="{6A4E73DC-072A-4E57-A01B-E8604DFF1905}" srcOrd="2" destOrd="0" presId="urn:microsoft.com/office/officeart/2005/8/layout/cycle5"/>
    <dgm:cxn modelId="{C11FBD67-0350-4056-8EEA-0767D9E75510}" type="presParOf" srcId="{378ECF8A-015C-4CEF-B876-DCDEDEC56AF4}" destId="{B1E2E13B-8D54-4E38-BA94-9D1BE555D7E7}" srcOrd="3" destOrd="0" presId="urn:microsoft.com/office/officeart/2005/8/layout/cycle5"/>
    <dgm:cxn modelId="{653E7B89-8AF5-4991-BC6B-87591569C182}" type="presParOf" srcId="{378ECF8A-015C-4CEF-B876-DCDEDEC56AF4}" destId="{8577DFAF-6137-4A0C-8ABC-704576C4C65A}" srcOrd="4" destOrd="0" presId="urn:microsoft.com/office/officeart/2005/8/layout/cycle5"/>
    <dgm:cxn modelId="{9ECFFD9D-87A6-4B55-BBF9-88683331D8E1}" type="presParOf" srcId="{378ECF8A-015C-4CEF-B876-DCDEDEC56AF4}" destId="{7CD34FCA-0D15-42D6-94A2-725480B5E87C}" srcOrd="5" destOrd="0" presId="urn:microsoft.com/office/officeart/2005/8/layout/cycle5"/>
    <dgm:cxn modelId="{E38B4800-267B-40E0-B4F5-66CBDDF42EDA}" type="presParOf" srcId="{378ECF8A-015C-4CEF-B876-DCDEDEC56AF4}" destId="{23EFC029-859D-4CE4-8F50-0886118F1549}" srcOrd="6" destOrd="0" presId="urn:microsoft.com/office/officeart/2005/8/layout/cycle5"/>
    <dgm:cxn modelId="{AC3084FB-D28D-458A-A0F9-8AF4A4311D2F}" type="presParOf" srcId="{378ECF8A-015C-4CEF-B876-DCDEDEC56AF4}" destId="{732202BE-032F-4A2B-ABAB-351DB7EEF2A6}" srcOrd="7" destOrd="0" presId="urn:microsoft.com/office/officeart/2005/8/layout/cycle5"/>
    <dgm:cxn modelId="{91ADDDBE-A3C4-4526-A452-93E1426828F5}" type="presParOf" srcId="{378ECF8A-015C-4CEF-B876-DCDEDEC56AF4}" destId="{2559CB37-0CC0-4FED-A042-67705FF86711}" srcOrd="8" destOrd="0" presId="urn:microsoft.com/office/officeart/2005/8/layout/cycle5"/>
    <dgm:cxn modelId="{4C5A7EB6-E700-43FE-951E-517DC35EEAE1}" type="presParOf" srcId="{378ECF8A-015C-4CEF-B876-DCDEDEC56AF4}" destId="{8DC43B8B-B200-4762-95DA-C3C4B39975F4}" srcOrd="9" destOrd="0" presId="urn:microsoft.com/office/officeart/2005/8/layout/cycle5"/>
    <dgm:cxn modelId="{57AC8D8A-7CB2-4A99-9FD8-BB71B8760553}" type="presParOf" srcId="{378ECF8A-015C-4CEF-B876-DCDEDEC56AF4}" destId="{DFD36BB5-F626-43F6-81D4-CB3462B45DC7}" srcOrd="10" destOrd="0" presId="urn:microsoft.com/office/officeart/2005/8/layout/cycle5"/>
    <dgm:cxn modelId="{22DCBB22-9893-4A8F-9884-458F6E6A9C46}" type="presParOf" srcId="{378ECF8A-015C-4CEF-B876-DCDEDEC56AF4}" destId="{EA4BBDF1-A842-4195-9578-F8C39D4B1145}" srcOrd="11" destOrd="0" presId="urn:microsoft.com/office/officeart/2005/8/layout/cycle5"/>
    <dgm:cxn modelId="{03D719ED-949A-4B40-89D5-7465234FC75C}" type="presParOf" srcId="{378ECF8A-015C-4CEF-B876-DCDEDEC56AF4}" destId="{71B9688D-C314-4D2C-AE65-A304FADC6B84}" srcOrd="12" destOrd="0" presId="urn:microsoft.com/office/officeart/2005/8/layout/cycle5"/>
    <dgm:cxn modelId="{F0844B14-C6AF-4960-AB19-07E6597ACEAB}" type="presParOf" srcId="{378ECF8A-015C-4CEF-B876-DCDEDEC56AF4}" destId="{77630012-0AF7-4743-BD2F-B5E7E7FBC9F8}" srcOrd="13" destOrd="0" presId="urn:microsoft.com/office/officeart/2005/8/layout/cycle5"/>
    <dgm:cxn modelId="{693EACA2-93B0-4194-B112-81EE08EAE74F}" type="presParOf" srcId="{378ECF8A-015C-4CEF-B876-DCDEDEC56AF4}" destId="{45D5BCDA-2829-4741-9C00-08F040BF5638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6EC8C4-AA15-49C3-B6C7-13F548EBFFA9}" type="doc">
      <dgm:prSet loTypeId="urn:microsoft.com/office/officeart/2005/8/layout/vList6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97866FE-A6BD-4939-AF43-8BD69150CC77}">
      <dgm:prSet phldrT="[Text]" custT="1"/>
      <dgm:spPr/>
      <dgm:t>
        <a:bodyPr/>
        <a:lstStyle/>
        <a:p>
          <a:pPr algn="ctr"/>
          <a:r>
            <a:rPr lang="en-US" sz="2000" dirty="0"/>
            <a:t>Make sure enquiries are answered </a:t>
          </a:r>
        </a:p>
      </dgm:t>
    </dgm:pt>
    <dgm:pt modelId="{49A2438D-280D-424A-B40F-C61F468CB401}" type="parTrans" cxnId="{BA9F477E-DDA6-445F-A671-96A386A8218F}">
      <dgm:prSet/>
      <dgm:spPr/>
      <dgm:t>
        <a:bodyPr/>
        <a:lstStyle/>
        <a:p>
          <a:endParaRPr lang="en-US" sz="1400"/>
        </a:p>
      </dgm:t>
    </dgm:pt>
    <dgm:pt modelId="{3DD4724E-3870-4838-8D7F-E80F0C92A5AA}" type="sibTrans" cxnId="{BA9F477E-DDA6-445F-A671-96A386A8218F}">
      <dgm:prSet/>
      <dgm:spPr/>
      <dgm:t>
        <a:bodyPr/>
        <a:lstStyle/>
        <a:p>
          <a:endParaRPr lang="en-US" sz="1400"/>
        </a:p>
      </dgm:t>
    </dgm:pt>
    <dgm:pt modelId="{30BD6566-1614-4A78-B59B-B1E3506805D4}">
      <dgm:prSet phldrT="[Text]" custT="1"/>
      <dgm:spPr/>
      <dgm:t>
        <a:bodyPr/>
        <a:lstStyle/>
        <a:p>
          <a:pPr algn="ctr"/>
          <a:r>
            <a:rPr lang="en-US" sz="2000" dirty="0"/>
            <a:t>Create an enquiry Log</a:t>
          </a:r>
        </a:p>
      </dgm:t>
    </dgm:pt>
    <dgm:pt modelId="{F58FAD9E-A85E-4D6A-B55F-B87FF6F8C8C7}" type="parTrans" cxnId="{A19CAB8A-473A-448E-9BCE-EDF0E4F7D05C}">
      <dgm:prSet/>
      <dgm:spPr/>
      <dgm:t>
        <a:bodyPr/>
        <a:lstStyle/>
        <a:p>
          <a:endParaRPr lang="en-US" sz="1400"/>
        </a:p>
      </dgm:t>
    </dgm:pt>
    <dgm:pt modelId="{F8E7718C-F68A-4A95-BA58-95CC4F4C35C9}" type="sibTrans" cxnId="{A19CAB8A-473A-448E-9BCE-EDF0E4F7D05C}">
      <dgm:prSet/>
      <dgm:spPr/>
      <dgm:t>
        <a:bodyPr/>
        <a:lstStyle/>
        <a:p>
          <a:endParaRPr lang="en-US" sz="1400"/>
        </a:p>
      </dgm:t>
    </dgm:pt>
    <dgm:pt modelId="{9048B936-5C72-41C6-B410-B8FBCEE5160D}">
      <dgm:prSet phldrT="[Text]" custT="1"/>
      <dgm:spPr/>
      <dgm:t>
        <a:bodyPr/>
        <a:lstStyle/>
        <a:p>
          <a:r>
            <a:rPr lang="en-US" sz="2000" dirty="0"/>
            <a:t>Brief everyone</a:t>
          </a:r>
        </a:p>
      </dgm:t>
    </dgm:pt>
    <dgm:pt modelId="{50920A17-C48E-4FC6-A3C8-DAD2FCD0D493}" type="parTrans" cxnId="{D436C629-79C3-4377-B994-A9B0AB0DF865}">
      <dgm:prSet/>
      <dgm:spPr/>
      <dgm:t>
        <a:bodyPr/>
        <a:lstStyle/>
        <a:p>
          <a:endParaRPr lang="en-US" sz="1400"/>
        </a:p>
      </dgm:t>
    </dgm:pt>
    <dgm:pt modelId="{CDE1BF77-64D7-4754-AFB5-2D1B91169311}" type="sibTrans" cxnId="{D436C629-79C3-4377-B994-A9B0AB0DF865}">
      <dgm:prSet/>
      <dgm:spPr/>
      <dgm:t>
        <a:bodyPr/>
        <a:lstStyle/>
        <a:p>
          <a:endParaRPr lang="en-US" sz="1400"/>
        </a:p>
      </dgm:t>
    </dgm:pt>
    <dgm:pt modelId="{BB3D4E58-DCA3-4EDA-A6D0-A7B694911AE0}">
      <dgm:prSet phldrT="[Text]" custT="1"/>
      <dgm:spPr/>
      <dgm:t>
        <a:bodyPr/>
        <a:lstStyle/>
        <a:p>
          <a:pPr algn="ctr"/>
          <a:r>
            <a:rPr lang="en-US" sz="2000" dirty="0"/>
            <a:t>Make contact details visible</a:t>
          </a:r>
        </a:p>
      </dgm:t>
    </dgm:pt>
    <dgm:pt modelId="{E5071999-08D3-4CFF-A1DB-5680B106981F}" type="parTrans" cxnId="{4B8C99FD-5AC5-47B1-9C88-2483427786CB}">
      <dgm:prSet/>
      <dgm:spPr/>
      <dgm:t>
        <a:bodyPr/>
        <a:lstStyle/>
        <a:p>
          <a:endParaRPr lang="en-US"/>
        </a:p>
      </dgm:t>
    </dgm:pt>
    <dgm:pt modelId="{860E3560-278A-4BEE-A759-7B0A9F01EEBA}" type="sibTrans" cxnId="{4B8C99FD-5AC5-47B1-9C88-2483427786CB}">
      <dgm:prSet/>
      <dgm:spPr/>
      <dgm:t>
        <a:bodyPr/>
        <a:lstStyle/>
        <a:p>
          <a:endParaRPr lang="en-US"/>
        </a:p>
      </dgm:t>
    </dgm:pt>
    <dgm:pt modelId="{119E5ADC-5768-45C3-8E85-E0C30BC59C09}">
      <dgm:prSet phldrT="[Text]" custT="1"/>
      <dgm:spPr/>
      <dgm:t>
        <a:bodyPr/>
        <a:lstStyle/>
        <a:p>
          <a:r>
            <a:rPr lang="en-US" sz="2000" dirty="0"/>
            <a:t>Create a set of basic apprenticeship information</a:t>
          </a:r>
        </a:p>
      </dgm:t>
    </dgm:pt>
    <dgm:pt modelId="{398A6A38-150D-42FB-961C-451F8C2F4C7A}" type="parTrans" cxnId="{DA10210E-8D67-4FBF-8130-2160AA83AB98}">
      <dgm:prSet/>
      <dgm:spPr/>
      <dgm:t>
        <a:bodyPr/>
        <a:lstStyle/>
        <a:p>
          <a:endParaRPr lang="en-US"/>
        </a:p>
      </dgm:t>
    </dgm:pt>
    <dgm:pt modelId="{322ED949-79B5-4130-B587-4995A3413763}" type="sibTrans" cxnId="{DA10210E-8D67-4FBF-8130-2160AA83AB98}">
      <dgm:prSet/>
      <dgm:spPr/>
      <dgm:t>
        <a:bodyPr/>
        <a:lstStyle/>
        <a:p>
          <a:endParaRPr lang="en-US"/>
        </a:p>
      </dgm:t>
    </dgm:pt>
    <dgm:pt modelId="{042B9B8C-F93A-4F72-8AC2-18F5817B2F9A}">
      <dgm:prSet phldrT="[Text]" custT="1"/>
      <dgm:spPr/>
      <dgm:t>
        <a:bodyPr/>
        <a:lstStyle/>
        <a:p>
          <a:pPr algn="l"/>
          <a:r>
            <a:rPr lang="en-US" sz="1800" dirty="0"/>
            <a:t>Have a clear process and accountabilities for handling inbound enquiries </a:t>
          </a:r>
        </a:p>
      </dgm:t>
    </dgm:pt>
    <dgm:pt modelId="{3CB38527-F5AC-4DA7-B7EF-99CAEA1EF9E2}" type="parTrans" cxnId="{5171B4B2-F96B-4636-BB94-2CBD366FEC7D}">
      <dgm:prSet/>
      <dgm:spPr/>
      <dgm:t>
        <a:bodyPr/>
        <a:lstStyle/>
        <a:p>
          <a:endParaRPr lang="en-US"/>
        </a:p>
      </dgm:t>
    </dgm:pt>
    <dgm:pt modelId="{75820982-29F5-47B1-B702-30B9C605D7A3}" type="sibTrans" cxnId="{5171B4B2-F96B-4636-BB94-2CBD366FEC7D}">
      <dgm:prSet/>
      <dgm:spPr/>
      <dgm:t>
        <a:bodyPr/>
        <a:lstStyle/>
        <a:p>
          <a:endParaRPr lang="en-US"/>
        </a:p>
      </dgm:t>
    </dgm:pt>
    <dgm:pt modelId="{33ADE342-8CB8-4EE7-92B5-B58625E3E53E}">
      <dgm:prSet phldrT="[Text]" custT="1"/>
      <dgm:spPr/>
      <dgm:t>
        <a:bodyPr/>
        <a:lstStyle/>
        <a:p>
          <a:pPr algn="l"/>
          <a:r>
            <a:rPr lang="en-US" sz="1800" dirty="0"/>
            <a:t>Make apprenticeship contact numbers, people, emails very prominent on your website </a:t>
          </a:r>
        </a:p>
      </dgm:t>
    </dgm:pt>
    <dgm:pt modelId="{309BA6BA-EBD6-4F81-BE8B-628BFD0D71A4}" type="parTrans" cxnId="{8DF0B98F-E09C-47F7-8F3F-91898116862D}">
      <dgm:prSet/>
      <dgm:spPr/>
      <dgm:t>
        <a:bodyPr/>
        <a:lstStyle/>
        <a:p>
          <a:endParaRPr lang="en-US"/>
        </a:p>
      </dgm:t>
    </dgm:pt>
    <dgm:pt modelId="{494F56F8-BAD4-49BB-851F-DF54C2D8797F}" type="sibTrans" cxnId="{8DF0B98F-E09C-47F7-8F3F-91898116862D}">
      <dgm:prSet/>
      <dgm:spPr/>
      <dgm:t>
        <a:bodyPr/>
        <a:lstStyle/>
        <a:p>
          <a:endParaRPr lang="en-US"/>
        </a:p>
      </dgm:t>
    </dgm:pt>
    <dgm:pt modelId="{1CA7ED2F-9E83-47BB-8787-E99BF45C7B6A}">
      <dgm:prSet phldrT="[Text]" custT="1"/>
      <dgm:spPr/>
      <dgm:t>
        <a:bodyPr/>
        <a:lstStyle/>
        <a:p>
          <a:pPr algn="l"/>
          <a:r>
            <a:rPr lang="en-US" sz="1800" dirty="0"/>
            <a:t>Create and manage an enquiry log and record calls and actions arising - find the holes </a:t>
          </a:r>
        </a:p>
      </dgm:t>
    </dgm:pt>
    <dgm:pt modelId="{FD671707-5D37-465D-A64B-35763B337E15}" type="parTrans" cxnId="{D0050D2B-E3F5-48D6-879E-62E24F0815B0}">
      <dgm:prSet/>
      <dgm:spPr/>
      <dgm:t>
        <a:bodyPr/>
        <a:lstStyle/>
        <a:p>
          <a:endParaRPr lang="en-US"/>
        </a:p>
      </dgm:t>
    </dgm:pt>
    <dgm:pt modelId="{8FE7B8F7-6520-4CA5-9393-B81175CC0D13}" type="sibTrans" cxnId="{D0050D2B-E3F5-48D6-879E-62E24F0815B0}">
      <dgm:prSet/>
      <dgm:spPr/>
      <dgm:t>
        <a:bodyPr/>
        <a:lstStyle/>
        <a:p>
          <a:endParaRPr lang="en-US"/>
        </a:p>
      </dgm:t>
    </dgm:pt>
    <dgm:pt modelId="{EA3FAF10-9003-41CE-B5DB-3F0F14406336}">
      <dgm:prSet phldrT="[Text]" custT="1"/>
      <dgm:spPr/>
      <dgm:t>
        <a:bodyPr/>
        <a:lstStyle/>
        <a:p>
          <a:pPr algn="l"/>
          <a:r>
            <a:rPr lang="en-US" sz="1800" dirty="0"/>
            <a:t>Make sure people in the chain knows the process, your key messages and apprenticeship basics</a:t>
          </a:r>
        </a:p>
      </dgm:t>
    </dgm:pt>
    <dgm:pt modelId="{D78FA767-B41A-434D-8A88-7560F7E87D0E}" type="parTrans" cxnId="{9C831902-713A-4284-9FCD-001E4819F3DA}">
      <dgm:prSet/>
      <dgm:spPr/>
      <dgm:t>
        <a:bodyPr/>
        <a:lstStyle/>
        <a:p>
          <a:endParaRPr lang="en-US"/>
        </a:p>
      </dgm:t>
    </dgm:pt>
    <dgm:pt modelId="{24522D2C-CD54-42BC-B869-D947977416E2}" type="sibTrans" cxnId="{9C831902-713A-4284-9FCD-001E4819F3DA}">
      <dgm:prSet/>
      <dgm:spPr/>
      <dgm:t>
        <a:bodyPr/>
        <a:lstStyle/>
        <a:p>
          <a:endParaRPr lang="en-US"/>
        </a:p>
      </dgm:t>
    </dgm:pt>
    <dgm:pt modelId="{64D164A9-5D09-4DA9-83EA-2BB6C8208923}">
      <dgm:prSet phldrT="[Text]" custT="1"/>
      <dgm:spPr/>
      <dgm:t>
        <a:bodyPr/>
        <a:lstStyle/>
        <a:p>
          <a:r>
            <a:rPr lang="en-US" sz="2000" dirty="0"/>
            <a:t>Collect and share contacts</a:t>
          </a:r>
          <a:endParaRPr lang="en-US" sz="1400" dirty="0"/>
        </a:p>
      </dgm:t>
    </dgm:pt>
    <dgm:pt modelId="{EB181430-2144-470E-9B83-5C288EA65EA2}" type="parTrans" cxnId="{FB77B517-7521-4878-910C-64BA3CC653B6}">
      <dgm:prSet/>
      <dgm:spPr/>
      <dgm:t>
        <a:bodyPr/>
        <a:lstStyle/>
        <a:p>
          <a:endParaRPr lang="en-US"/>
        </a:p>
      </dgm:t>
    </dgm:pt>
    <dgm:pt modelId="{0B984C6D-4358-409F-87BC-68624ED733B7}" type="sibTrans" cxnId="{FB77B517-7521-4878-910C-64BA3CC653B6}">
      <dgm:prSet/>
      <dgm:spPr/>
      <dgm:t>
        <a:bodyPr/>
        <a:lstStyle/>
        <a:p>
          <a:endParaRPr lang="en-US"/>
        </a:p>
      </dgm:t>
    </dgm:pt>
    <dgm:pt modelId="{A2F8594B-5AD0-4F90-8EDD-6934E23CCBEE}">
      <dgm:prSet phldrT="[Text]" custT="1"/>
      <dgm:spPr/>
      <dgm:t>
        <a:bodyPr/>
        <a:lstStyle/>
        <a:p>
          <a:r>
            <a:rPr lang="en-US" sz="1800" dirty="0"/>
            <a:t>So that employer information is collected and can be used to accurately match to apprenticeships</a:t>
          </a:r>
        </a:p>
      </dgm:t>
    </dgm:pt>
    <dgm:pt modelId="{4F1A236A-A27F-4D30-BEC0-B199728EB53B}" type="parTrans" cxnId="{B6A1D81E-F6EB-4A3E-8DCF-E823D152E24C}">
      <dgm:prSet/>
      <dgm:spPr/>
      <dgm:t>
        <a:bodyPr/>
        <a:lstStyle/>
        <a:p>
          <a:endParaRPr lang="en-US"/>
        </a:p>
      </dgm:t>
    </dgm:pt>
    <dgm:pt modelId="{E05519A6-D7DF-4D6F-BC83-97577D5488EB}" type="sibTrans" cxnId="{B6A1D81E-F6EB-4A3E-8DCF-E823D152E24C}">
      <dgm:prSet/>
      <dgm:spPr/>
      <dgm:t>
        <a:bodyPr/>
        <a:lstStyle/>
        <a:p>
          <a:endParaRPr lang="en-US"/>
        </a:p>
      </dgm:t>
    </dgm:pt>
    <dgm:pt modelId="{F7CF6798-ACF5-46C6-A576-3AFEF7BCFBCF}">
      <dgm:prSet phldrT="[Text]" custT="1"/>
      <dgm:spPr/>
      <dgm:t>
        <a:bodyPr/>
        <a:lstStyle/>
        <a:p>
          <a:r>
            <a:rPr lang="en-US" sz="1800" dirty="0"/>
            <a:t>That all employers are given, and support this with web based detail. </a:t>
          </a:r>
        </a:p>
      </dgm:t>
    </dgm:pt>
    <dgm:pt modelId="{8014FB7F-8F28-446F-87C3-90B788A6A6D1}" type="parTrans" cxnId="{EA1FFB72-A9DC-4EBB-808F-42F7A277E1A0}">
      <dgm:prSet/>
      <dgm:spPr/>
      <dgm:t>
        <a:bodyPr/>
        <a:lstStyle/>
        <a:p>
          <a:endParaRPr lang="en-US"/>
        </a:p>
      </dgm:t>
    </dgm:pt>
    <dgm:pt modelId="{24815EA4-E7A0-490C-BCE0-7D1BE152E39B}" type="sibTrans" cxnId="{EA1FFB72-A9DC-4EBB-808F-42F7A277E1A0}">
      <dgm:prSet/>
      <dgm:spPr/>
      <dgm:t>
        <a:bodyPr/>
        <a:lstStyle/>
        <a:p>
          <a:endParaRPr lang="en-US"/>
        </a:p>
      </dgm:t>
    </dgm:pt>
    <dgm:pt modelId="{9ABE4A92-25B6-4C3F-946F-5AC9454BD1A9}" type="pres">
      <dgm:prSet presAssocID="{E96EC8C4-AA15-49C3-B6C7-13F548EBFFA9}" presName="Name0" presStyleCnt="0">
        <dgm:presLayoutVars>
          <dgm:dir/>
          <dgm:animLvl val="lvl"/>
          <dgm:resizeHandles/>
        </dgm:presLayoutVars>
      </dgm:prSet>
      <dgm:spPr/>
    </dgm:pt>
    <dgm:pt modelId="{5AF7E4FD-31B6-4F34-94EF-0E5F9F8981E8}" type="pres">
      <dgm:prSet presAssocID="{397866FE-A6BD-4939-AF43-8BD69150CC77}" presName="linNode" presStyleCnt="0"/>
      <dgm:spPr/>
    </dgm:pt>
    <dgm:pt modelId="{8E4C286D-9E3B-4EDA-909D-5661E4D81EB1}" type="pres">
      <dgm:prSet presAssocID="{397866FE-A6BD-4939-AF43-8BD69150CC77}" presName="parentShp" presStyleLbl="node1" presStyleIdx="0" presStyleCnt="6">
        <dgm:presLayoutVars>
          <dgm:bulletEnabled val="1"/>
        </dgm:presLayoutVars>
      </dgm:prSet>
      <dgm:spPr/>
    </dgm:pt>
    <dgm:pt modelId="{C7D3B346-1CDB-440B-8375-AF7C52802B7B}" type="pres">
      <dgm:prSet presAssocID="{397866FE-A6BD-4939-AF43-8BD69150CC77}" presName="childShp" presStyleLbl="bgAccFollowNode1" presStyleIdx="0" presStyleCnt="6" custLinFactNeighborY="-3064">
        <dgm:presLayoutVars>
          <dgm:bulletEnabled val="1"/>
        </dgm:presLayoutVars>
      </dgm:prSet>
      <dgm:spPr/>
    </dgm:pt>
    <dgm:pt modelId="{538EBB09-2FF0-4157-BE2C-E8DAFF01908D}" type="pres">
      <dgm:prSet presAssocID="{3DD4724E-3870-4838-8D7F-E80F0C92A5AA}" presName="spacing" presStyleCnt="0"/>
      <dgm:spPr/>
    </dgm:pt>
    <dgm:pt modelId="{FD60E9EE-3DC0-4B43-A52E-1821FC3B137A}" type="pres">
      <dgm:prSet presAssocID="{BB3D4E58-DCA3-4EDA-A6D0-A7B694911AE0}" presName="linNode" presStyleCnt="0"/>
      <dgm:spPr/>
    </dgm:pt>
    <dgm:pt modelId="{51B24DDC-AE13-47AC-8E6B-26D57508FE68}" type="pres">
      <dgm:prSet presAssocID="{BB3D4E58-DCA3-4EDA-A6D0-A7B694911AE0}" presName="parentShp" presStyleLbl="node1" presStyleIdx="1" presStyleCnt="6">
        <dgm:presLayoutVars>
          <dgm:bulletEnabled val="1"/>
        </dgm:presLayoutVars>
      </dgm:prSet>
      <dgm:spPr/>
    </dgm:pt>
    <dgm:pt modelId="{3ACBDD46-4319-45ED-86AE-997B12DB4F35}" type="pres">
      <dgm:prSet presAssocID="{BB3D4E58-DCA3-4EDA-A6D0-A7B694911AE0}" presName="childShp" presStyleLbl="bgAccFollowNode1" presStyleIdx="1" presStyleCnt="6">
        <dgm:presLayoutVars>
          <dgm:bulletEnabled val="1"/>
        </dgm:presLayoutVars>
      </dgm:prSet>
      <dgm:spPr/>
    </dgm:pt>
    <dgm:pt modelId="{90C914FA-97A7-4816-96DB-4249E64EA8BC}" type="pres">
      <dgm:prSet presAssocID="{860E3560-278A-4BEE-A759-7B0A9F01EEBA}" presName="spacing" presStyleCnt="0"/>
      <dgm:spPr/>
    </dgm:pt>
    <dgm:pt modelId="{0D8FEE08-E765-461C-8D0B-1982D333210E}" type="pres">
      <dgm:prSet presAssocID="{30BD6566-1614-4A78-B59B-B1E3506805D4}" presName="linNode" presStyleCnt="0"/>
      <dgm:spPr/>
    </dgm:pt>
    <dgm:pt modelId="{D4F85F4E-1DFD-4BB5-AFF2-D8118C009577}" type="pres">
      <dgm:prSet presAssocID="{30BD6566-1614-4A78-B59B-B1E3506805D4}" presName="parentShp" presStyleLbl="node1" presStyleIdx="2" presStyleCnt="6">
        <dgm:presLayoutVars>
          <dgm:bulletEnabled val="1"/>
        </dgm:presLayoutVars>
      </dgm:prSet>
      <dgm:spPr/>
    </dgm:pt>
    <dgm:pt modelId="{7E4DE57F-F24A-45E2-BBCB-00F21B3155AE}" type="pres">
      <dgm:prSet presAssocID="{30BD6566-1614-4A78-B59B-B1E3506805D4}" presName="childShp" presStyleLbl="bgAccFollowNode1" presStyleIdx="2" presStyleCnt="6" custLinFactNeighborY="-3064">
        <dgm:presLayoutVars>
          <dgm:bulletEnabled val="1"/>
        </dgm:presLayoutVars>
      </dgm:prSet>
      <dgm:spPr/>
    </dgm:pt>
    <dgm:pt modelId="{36B225BD-B933-4AFB-A9AC-5E3690DEEB23}" type="pres">
      <dgm:prSet presAssocID="{F8E7718C-F68A-4A95-BA58-95CC4F4C35C9}" presName="spacing" presStyleCnt="0"/>
      <dgm:spPr/>
    </dgm:pt>
    <dgm:pt modelId="{D1CDA922-580F-4086-B89C-093D45D79088}" type="pres">
      <dgm:prSet presAssocID="{9048B936-5C72-41C6-B410-B8FBCEE5160D}" presName="linNode" presStyleCnt="0"/>
      <dgm:spPr/>
    </dgm:pt>
    <dgm:pt modelId="{B8D66BC0-EA64-4A81-8759-A853993D83E2}" type="pres">
      <dgm:prSet presAssocID="{9048B936-5C72-41C6-B410-B8FBCEE5160D}" presName="parentShp" presStyleLbl="node1" presStyleIdx="3" presStyleCnt="6">
        <dgm:presLayoutVars>
          <dgm:bulletEnabled val="1"/>
        </dgm:presLayoutVars>
      </dgm:prSet>
      <dgm:spPr/>
    </dgm:pt>
    <dgm:pt modelId="{67D9E36F-F65E-4DEF-9DC9-CF7FBABE8AC9}" type="pres">
      <dgm:prSet presAssocID="{9048B936-5C72-41C6-B410-B8FBCEE5160D}" presName="childShp" presStyleLbl="bgAccFollowNode1" presStyleIdx="3" presStyleCnt="6" custLinFactNeighborY="-3064">
        <dgm:presLayoutVars>
          <dgm:bulletEnabled val="1"/>
        </dgm:presLayoutVars>
      </dgm:prSet>
      <dgm:spPr/>
    </dgm:pt>
    <dgm:pt modelId="{01DEB1F8-F724-46C8-BD8C-4F8C3C0ACA3D}" type="pres">
      <dgm:prSet presAssocID="{CDE1BF77-64D7-4754-AFB5-2D1B91169311}" presName="spacing" presStyleCnt="0"/>
      <dgm:spPr/>
    </dgm:pt>
    <dgm:pt modelId="{5E658BB7-7CE6-483F-B77B-2C7D4596A082}" type="pres">
      <dgm:prSet presAssocID="{64D164A9-5D09-4DA9-83EA-2BB6C8208923}" presName="linNode" presStyleCnt="0"/>
      <dgm:spPr/>
    </dgm:pt>
    <dgm:pt modelId="{F01C9F57-A741-45E9-BA93-0BDB4B64DA92}" type="pres">
      <dgm:prSet presAssocID="{64D164A9-5D09-4DA9-83EA-2BB6C8208923}" presName="parentShp" presStyleLbl="node1" presStyleIdx="4" presStyleCnt="6">
        <dgm:presLayoutVars>
          <dgm:bulletEnabled val="1"/>
        </dgm:presLayoutVars>
      </dgm:prSet>
      <dgm:spPr/>
    </dgm:pt>
    <dgm:pt modelId="{36376870-DF99-4D88-8EC5-837ADBA64157}" type="pres">
      <dgm:prSet presAssocID="{64D164A9-5D09-4DA9-83EA-2BB6C8208923}" presName="childShp" presStyleLbl="bgAccFollowNode1" presStyleIdx="4" presStyleCnt="6" custLinFactNeighborY="-3064">
        <dgm:presLayoutVars>
          <dgm:bulletEnabled val="1"/>
        </dgm:presLayoutVars>
      </dgm:prSet>
      <dgm:spPr/>
    </dgm:pt>
    <dgm:pt modelId="{BCEDEF57-73D1-43E0-8568-85E3E8CFFFDF}" type="pres">
      <dgm:prSet presAssocID="{0B984C6D-4358-409F-87BC-68624ED733B7}" presName="spacing" presStyleCnt="0"/>
      <dgm:spPr/>
    </dgm:pt>
    <dgm:pt modelId="{0334F415-1F62-4AF5-B8AF-AD26F69334D7}" type="pres">
      <dgm:prSet presAssocID="{119E5ADC-5768-45C3-8E85-E0C30BC59C09}" presName="linNode" presStyleCnt="0"/>
      <dgm:spPr/>
    </dgm:pt>
    <dgm:pt modelId="{BA651993-2466-4DFA-B5D3-545852388FAD}" type="pres">
      <dgm:prSet presAssocID="{119E5ADC-5768-45C3-8E85-E0C30BC59C09}" presName="parentShp" presStyleLbl="node1" presStyleIdx="5" presStyleCnt="6">
        <dgm:presLayoutVars>
          <dgm:bulletEnabled val="1"/>
        </dgm:presLayoutVars>
      </dgm:prSet>
      <dgm:spPr/>
    </dgm:pt>
    <dgm:pt modelId="{0D9FE443-426F-464E-8E3E-060748B3F676}" type="pres">
      <dgm:prSet presAssocID="{119E5ADC-5768-45C3-8E85-E0C30BC59C09}" presName="childShp" presStyleLbl="bgAccFollowNode1" presStyleIdx="5" presStyleCnt="6">
        <dgm:presLayoutVars>
          <dgm:bulletEnabled val="1"/>
        </dgm:presLayoutVars>
      </dgm:prSet>
      <dgm:spPr/>
    </dgm:pt>
  </dgm:ptLst>
  <dgm:cxnLst>
    <dgm:cxn modelId="{9C831902-713A-4284-9FCD-001E4819F3DA}" srcId="{9048B936-5C72-41C6-B410-B8FBCEE5160D}" destId="{EA3FAF10-9003-41CE-B5DB-3F0F14406336}" srcOrd="0" destOrd="0" parTransId="{D78FA767-B41A-434D-8A88-7560F7E87D0E}" sibTransId="{24522D2C-CD54-42BC-B869-D947977416E2}"/>
    <dgm:cxn modelId="{DA10210E-8D67-4FBF-8130-2160AA83AB98}" srcId="{E96EC8C4-AA15-49C3-B6C7-13F548EBFFA9}" destId="{119E5ADC-5768-45C3-8E85-E0C30BC59C09}" srcOrd="5" destOrd="0" parTransId="{398A6A38-150D-42FB-961C-451F8C2F4C7A}" sibTransId="{322ED949-79B5-4130-B587-4995A3413763}"/>
    <dgm:cxn modelId="{B52F0C17-3AE3-4B65-9DEC-7B5C9B863279}" type="presOf" srcId="{33ADE342-8CB8-4EE7-92B5-B58625E3E53E}" destId="{3ACBDD46-4319-45ED-86AE-997B12DB4F35}" srcOrd="0" destOrd="0" presId="urn:microsoft.com/office/officeart/2005/8/layout/vList6"/>
    <dgm:cxn modelId="{FB77B517-7521-4878-910C-64BA3CC653B6}" srcId="{E96EC8C4-AA15-49C3-B6C7-13F548EBFFA9}" destId="{64D164A9-5D09-4DA9-83EA-2BB6C8208923}" srcOrd="4" destOrd="0" parTransId="{EB181430-2144-470E-9B83-5C288EA65EA2}" sibTransId="{0B984C6D-4358-409F-87BC-68624ED733B7}"/>
    <dgm:cxn modelId="{B6A1D81E-F6EB-4A3E-8DCF-E823D152E24C}" srcId="{64D164A9-5D09-4DA9-83EA-2BB6C8208923}" destId="{A2F8594B-5AD0-4F90-8EDD-6934E23CCBEE}" srcOrd="0" destOrd="0" parTransId="{4F1A236A-A27F-4D30-BEC0-B199728EB53B}" sibTransId="{E05519A6-D7DF-4D6F-BC83-97577D5488EB}"/>
    <dgm:cxn modelId="{D436C629-79C3-4377-B994-A9B0AB0DF865}" srcId="{E96EC8C4-AA15-49C3-B6C7-13F548EBFFA9}" destId="{9048B936-5C72-41C6-B410-B8FBCEE5160D}" srcOrd="3" destOrd="0" parTransId="{50920A17-C48E-4FC6-A3C8-DAD2FCD0D493}" sibTransId="{CDE1BF77-64D7-4754-AFB5-2D1B91169311}"/>
    <dgm:cxn modelId="{D0050D2B-E3F5-48D6-879E-62E24F0815B0}" srcId="{30BD6566-1614-4A78-B59B-B1E3506805D4}" destId="{1CA7ED2F-9E83-47BB-8787-E99BF45C7B6A}" srcOrd="0" destOrd="0" parTransId="{FD671707-5D37-465D-A64B-35763B337E15}" sibTransId="{8FE7B8F7-6520-4CA5-9393-B81175CC0D13}"/>
    <dgm:cxn modelId="{8F87172D-9BE3-422A-B683-E6CE062B0346}" type="presOf" srcId="{397866FE-A6BD-4939-AF43-8BD69150CC77}" destId="{8E4C286D-9E3B-4EDA-909D-5661E4D81EB1}" srcOrd="0" destOrd="0" presId="urn:microsoft.com/office/officeart/2005/8/layout/vList6"/>
    <dgm:cxn modelId="{E6942235-FC00-4F9E-8DB7-14205D9C0015}" type="presOf" srcId="{119E5ADC-5768-45C3-8E85-E0C30BC59C09}" destId="{BA651993-2466-4DFA-B5D3-545852388FAD}" srcOrd="0" destOrd="0" presId="urn:microsoft.com/office/officeart/2005/8/layout/vList6"/>
    <dgm:cxn modelId="{DC659A38-C740-432F-93C0-89B0978C54C7}" type="presOf" srcId="{64D164A9-5D09-4DA9-83EA-2BB6C8208923}" destId="{F01C9F57-A741-45E9-BA93-0BDB4B64DA92}" srcOrd="0" destOrd="0" presId="urn:microsoft.com/office/officeart/2005/8/layout/vList6"/>
    <dgm:cxn modelId="{96083F3B-CB9F-4927-B7D7-C132D94AA64B}" type="presOf" srcId="{F7CF6798-ACF5-46C6-A576-3AFEF7BCFBCF}" destId="{0D9FE443-426F-464E-8E3E-060748B3F676}" srcOrd="0" destOrd="0" presId="urn:microsoft.com/office/officeart/2005/8/layout/vList6"/>
    <dgm:cxn modelId="{5F9A8145-419D-45EB-8590-0763A9A64683}" type="presOf" srcId="{9048B936-5C72-41C6-B410-B8FBCEE5160D}" destId="{B8D66BC0-EA64-4A81-8759-A853993D83E2}" srcOrd="0" destOrd="0" presId="urn:microsoft.com/office/officeart/2005/8/layout/vList6"/>
    <dgm:cxn modelId="{2EBDB571-7B35-4FF2-9D3B-91575C5378F2}" type="presOf" srcId="{E96EC8C4-AA15-49C3-B6C7-13F548EBFFA9}" destId="{9ABE4A92-25B6-4C3F-946F-5AC9454BD1A9}" srcOrd="0" destOrd="0" presId="urn:microsoft.com/office/officeart/2005/8/layout/vList6"/>
    <dgm:cxn modelId="{EA1FFB72-A9DC-4EBB-808F-42F7A277E1A0}" srcId="{119E5ADC-5768-45C3-8E85-E0C30BC59C09}" destId="{F7CF6798-ACF5-46C6-A576-3AFEF7BCFBCF}" srcOrd="0" destOrd="0" parTransId="{8014FB7F-8F28-446F-87C3-90B788A6A6D1}" sibTransId="{24815EA4-E7A0-490C-BCE0-7D1BE152E39B}"/>
    <dgm:cxn modelId="{12EFD457-93F5-4DD1-B290-B6EF81592B45}" type="presOf" srcId="{EA3FAF10-9003-41CE-B5DB-3F0F14406336}" destId="{67D9E36F-F65E-4DEF-9DC9-CF7FBABE8AC9}" srcOrd="0" destOrd="0" presId="urn:microsoft.com/office/officeart/2005/8/layout/vList6"/>
    <dgm:cxn modelId="{09FDAC58-354A-443C-BBB2-C0933C243073}" type="presOf" srcId="{30BD6566-1614-4A78-B59B-B1E3506805D4}" destId="{D4F85F4E-1DFD-4BB5-AFF2-D8118C009577}" srcOrd="0" destOrd="0" presId="urn:microsoft.com/office/officeart/2005/8/layout/vList6"/>
    <dgm:cxn modelId="{BA9F477E-DDA6-445F-A671-96A386A8218F}" srcId="{E96EC8C4-AA15-49C3-B6C7-13F548EBFFA9}" destId="{397866FE-A6BD-4939-AF43-8BD69150CC77}" srcOrd="0" destOrd="0" parTransId="{49A2438D-280D-424A-B40F-C61F468CB401}" sibTransId="{3DD4724E-3870-4838-8D7F-E80F0C92A5AA}"/>
    <dgm:cxn modelId="{BFD3A888-86C4-4D3E-95F8-08CCF2ADC87E}" type="presOf" srcId="{A2F8594B-5AD0-4F90-8EDD-6934E23CCBEE}" destId="{36376870-DF99-4D88-8EC5-837ADBA64157}" srcOrd="0" destOrd="0" presId="urn:microsoft.com/office/officeart/2005/8/layout/vList6"/>
    <dgm:cxn modelId="{9F594B8A-89C0-428D-97D2-1E3836EC9CED}" type="presOf" srcId="{042B9B8C-F93A-4F72-8AC2-18F5817B2F9A}" destId="{C7D3B346-1CDB-440B-8375-AF7C52802B7B}" srcOrd="0" destOrd="0" presId="urn:microsoft.com/office/officeart/2005/8/layout/vList6"/>
    <dgm:cxn modelId="{A19CAB8A-473A-448E-9BCE-EDF0E4F7D05C}" srcId="{E96EC8C4-AA15-49C3-B6C7-13F548EBFFA9}" destId="{30BD6566-1614-4A78-B59B-B1E3506805D4}" srcOrd="2" destOrd="0" parTransId="{F58FAD9E-A85E-4D6A-B55F-B87FF6F8C8C7}" sibTransId="{F8E7718C-F68A-4A95-BA58-95CC4F4C35C9}"/>
    <dgm:cxn modelId="{8DF0B98F-E09C-47F7-8F3F-91898116862D}" srcId="{BB3D4E58-DCA3-4EDA-A6D0-A7B694911AE0}" destId="{33ADE342-8CB8-4EE7-92B5-B58625E3E53E}" srcOrd="0" destOrd="0" parTransId="{309BA6BA-EBD6-4F81-BE8B-628BFD0D71A4}" sibTransId="{494F56F8-BAD4-49BB-851F-DF54C2D8797F}"/>
    <dgm:cxn modelId="{324D3499-E6B0-4314-A980-A932C2B80890}" type="presOf" srcId="{1CA7ED2F-9E83-47BB-8787-E99BF45C7B6A}" destId="{7E4DE57F-F24A-45E2-BBCB-00F21B3155AE}" srcOrd="0" destOrd="0" presId="urn:microsoft.com/office/officeart/2005/8/layout/vList6"/>
    <dgm:cxn modelId="{7EAA4AB1-94BF-4FC8-A836-244EC869E940}" type="presOf" srcId="{BB3D4E58-DCA3-4EDA-A6D0-A7B694911AE0}" destId="{51B24DDC-AE13-47AC-8E6B-26D57508FE68}" srcOrd="0" destOrd="0" presId="urn:microsoft.com/office/officeart/2005/8/layout/vList6"/>
    <dgm:cxn modelId="{5171B4B2-F96B-4636-BB94-2CBD366FEC7D}" srcId="{397866FE-A6BD-4939-AF43-8BD69150CC77}" destId="{042B9B8C-F93A-4F72-8AC2-18F5817B2F9A}" srcOrd="0" destOrd="0" parTransId="{3CB38527-F5AC-4DA7-B7EF-99CAEA1EF9E2}" sibTransId="{75820982-29F5-47B1-B702-30B9C605D7A3}"/>
    <dgm:cxn modelId="{4B8C99FD-5AC5-47B1-9C88-2483427786CB}" srcId="{E96EC8C4-AA15-49C3-B6C7-13F548EBFFA9}" destId="{BB3D4E58-DCA3-4EDA-A6D0-A7B694911AE0}" srcOrd="1" destOrd="0" parTransId="{E5071999-08D3-4CFF-A1DB-5680B106981F}" sibTransId="{860E3560-278A-4BEE-A759-7B0A9F01EEBA}"/>
    <dgm:cxn modelId="{72B1953D-A692-4218-A6E8-80F9B2265DC7}" type="presParOf" srcId="{9ABE4A92-25B6-4C3F-946F-5AC9454BD1A9}" destId="{5AF7E4FD-31B6-4F34-94EF-0E5F9F8981E8}" srcOrd="0" destOrd="0" presId="urn:microsoft.com/office/officeart/2005/8/layout/vList6"/>
    <dgm:cxn modelId="{9146FFA5-BB7B-48DF-B5D7-B9D025D9395B}" type="presParOf" srcId="{5AF7E4FD-31B6-4F34-94EF-0E5F9F8981E8}" destId="{8E4C286D-9E3B-4EDA-909D-5661E4D81EB1}" srcOrd="0" destOrd="0" presId="urn:microsoft.com/office/officeart/2005/8/layout/vList6"/>
    <dgm:cxn modelId="{AFCF14CC-175B-4B3D-854F-72FF4E581573}" type="presParOf" srcId="{5AF7E4FD-31B6-4F34-94EF-0E5F9F8981E8}" destId="{C7D3B346-1CDB-440B-8375-AF7C52802B7B}" srcOrd="1" destOrd="0" presId="urn:microsoft.com/office/officeart/2005/8/layout/vList6"/>
    <dgm:cxn modelId="{06554C59-03EE-45E4-B2BD-1D65B4976D61}" type="presParOf" srcId="{9ABE4A92-25B6-4C3F-946F-5AC9454BD1A9}" destId="{538EBB09-2FF0-4157-BE2C-E8DAFF01908D}" srcOrd="1" destOrd="0" presId="urn:microsoft.com/office/officeart/2005/8/layout/vList6"/>
    <dgm:cxn modelId="{8D45E38A-79B2-420C-A998-A76F355BB141}" type="presParOf" srcId="{9ABE4A92-25B6-4C3F-946F-5AC9454BD1A9}" destId="{FD60E9EE-3DC0-4B43-A52E-1821FC3B137A}" srcOrd="2" destOrd="0" presId="urn:microsoft.com/office/officeart/2005/8/layout/vList6"/>
    <dgm:cxn modelId="{43AE0D0B-E5DE-48F5-A043-B5CD2205A47C}" type="presParOf" srcId="{FD60E9EE-3DC0-4B43-A52E-1821FC3B137A}" destId="{51B24DDC-AE13-47AC-8E6B-26D57508FE68}" srcOrd="0" destOrd="0" presId="urn:microsoft.com/office/officeart/2005/8/layout/vList6"/>
    <dgm:cxn modelId="{EDCE6F99-E634-45E8-A3D6-EFDDBFC9B402}" type="presParOf" srcId="{FD60E9EE-3DC0-4B43-A52E-1821FC3B137A}" destId="{3ACBDD46-4319-45ED-86AE-997B12DB4F35}" srcOrd="1" destOrd="0" presId="urn:microsoft.com/office/officeart/2005/8/layout/vList6"/>
    <dgm:cxn modelId="{7A1C4A0D-0290-4254-AC70-E302FC05153D}" type="presParOf" srcId="{9ABE4A92-25B6-4C3F-946F-5AC9454BD1A9}" destId="{90C914FA-97A7-4816-96DB-4249E64EA8BC}" srcOrd="3" destOrd="0" presId="urn:microsoft.com/office/officeart/2005/8/layout/vList6"/>
    <dgm:cxn modelId="{1AA3EBEC-8541-4C81-ABA2-79FF95F270F6}" type="presParOf" srcId="{9ABE4A92-25B6-4C3F-946F-5AC9454BD1A9}" destId="{0D8FEE08-E765-461C-8D0B-1982D333210E}" srcOrd="4" destOrd="0" presId="urn:microsoft.com/office/officeart/2005/8/layout/vList6"/>
    <dgm:cxn modelId="{C8E065FA-A521-49F1-986D-918BD78273C5}" type="presParOf" srcId="{0D8FEE08-E765-461C-8D0B-1982D333210E}" destId="{D4F85F4E-1DFD-4BB5-AFF2-D8118C009577}" srcOrd="0" destOrd="0" presId="urn:microsoft.com/office/officeart/2005/8/layout/vList6"/>
    <dgm:cxn modelId="{A7EC7F2C-984B-4412-A138-F8B7710D20F4}" type="presParOf" srcId="{0D8FEE08-E765-461C-8D0B-1982D333210E}" destId="{7E4DE57F-F24A-45E2-BBCB-00F21B3155AE}" srcOrd="1" destOrd="0" presId="urn:microsoft.com/office/officeart/2005/8/layout/vList6"/>
    <dgm:cxn modelId="{051AFEC9-ECAB-431E-AC9B-75184921B568}" type="presParOf" srcId="{9ABE4A92-25B6-4C3F-946F-5AC9454BD1A9}" destId="{36B225BD-B933-4AFB-A9AC-5E3690DEEB23}" srcOrd="5" destOrd="0" presId="urn:microsoft.com/office/officeart/2005/8/layout/vList6"/>
    <dgm:cxn modelId="{40F4CAA6-1C34-4CEF-9F87-437169BDD836}" type="presParOf" srcId="{9ABE4A92-25B6-4C3F-946F-5AC9454BD1A9}" destId="{D1CDA922-580F-4086-B89C-093D45D79088}" srcOrd="6" destOrd="0" presId="urn:microsoft.com/office/officeart/2005/8/layout/vList6"/>
    <dgm:cxn modelId="{8A8E18E6-B906-4CB9-8922-2F019EE4888F}" type="presParOf" srcId="{D1CDA922-580F-4086-B89C-093D45D79088}" destId="{B8D66BC0-EA64-4A81-8759-A853993D83E2}" srcOrd="0" destOrd="0" presId="urn:microsoft.com/office/officeart/2005/8/layout/vList6"/>
    <dgm:cxn modelId="{E0ED40DF-1DE8-437C-89E4-869B3F7AF65D}" type="presParOf" srcId="{D1CDA922-580F-4086-B89C-093D45D79088}" destId="{67D9E36F-F65E-4DEF-9DC9-CF7FBABE8AC9}" srcOrd="1" destOrd="0" presId="urn:microsoft.com/office/officeart/2005/8/layout/vList6"/>
    <dgm:cxn modelId="{BD5A3160-28EF-40FE-BB7B-F3702E5B9EFC}" type="presParOf" srcId="{9ABE4A92-25B6-4C3F-946F-5AC9454BD1A9}" destId="{01DEB1F8-F724-46C8-BD8C-4F8C3C0ACA3D}" srcOrd="7" destOrd="0" presId="urn:microsoft.com/office/officeart/2005/8/layout/vList6"/>
    <dgm:cxn modelId="{E41B23AE-0A70-49CF-B88A-5AD889DD6363}" type="presParOf" srcId="{9ABE4A92-25B6-4C3F-946F-5AC9454BD1A9}" destId="{5E658BB7-7CE6-483F-B77B-2C7D4596A082}" srcOrd="8" destOrd="0" presId="urn:microsoft.com/office/officeart/2005/8/layout/vList6"/>
    <dgm:cxn modelId="{253D1446-F584-4021-BA55-F32196246A28}" type="presParOf" srcId="{5E658BB7-7CE6-483F-B77B-2C7D4596A082}" destId="{F01C9F57-A741-45E9-BA93-0BDB4B64DA92}" srcOrd="0" destOrd="0" presId="urn:microsoft.com/office/officeart/2005/8/layout/vList6"/>
    <dgm:cxn modelId="{36EF9F96-8759-4315-88B5-F2D20CDC4417}" type="presParOf" srcId="{5E658BB7-7CE6-483F-B77B-2C7D4596A082}" destId="{36376870-DF99-4D88-8EC5-837ADBA64157}" srcOrd="1" destOrd="0" presId="urn:microsoft.com/office/officeart/2005/8/layout/vList6"/>
    <dgm:cxn modelId="{EC7EE469-D857-43DC-9D82-DDC85F7731F1}" type="presParOf" srcId="{9ABE4A92-25B6-4C3F-946F-5AC9454BD1A9}" destId="{BCEDEF57-73D1-43E0-8568-85E3E8CFFFDF}" srcOrd="9" destOrd="0" presId="urn:microsoft.com/office/officeart/2005/8/layout/vList6"/>
    <dgm:cxn modelId="{7B652F8D-AB96-4783-AD64-BE8C330FD766}" type="presParOf" srcId="{9ABE4A92-25B6-4C3F-946F-5AC9454BD1A9}" destId="{0334F415-1F62-4AF5-B8AF-AD26F69334D7}" srcOrd="10" destOrd="0" presId="urn:microsoft.com/office/officeart/2005/8/layout/vList6"/>
    <dgm:cxn modelId="{694BA09B-47E1-4D83-A88F-2DE6B1133E35}" type="presParOf" srcId="{0334F415-1F62-4AF5-B8AF-AD26F69334D7}" destId="{BA651993-2466-4DFA-B5D3-545852388FAD}" srcOrd="0" destOrd="0" presId="urn:microsoft.com/office/officeart/2005/8/layout/vList6"/>
    <dgm:cxn modelId="{48AC897A-72D1-4E53-9BAC-25722A7FDC7F}" type="presParOf" srcId="{0334F415-1F62-4AF5-B8AF-AD26F69334D7}" destId="{0D9FE443-426F-464E-8E3E-060748B3F67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8DE57-6E35-48B6-AE59-BDFEDD8ED7E7}">
      <dsp:nvSpPr>
        <dsp:cNvPr id="0" name=""/>
        <dsp:cNvSpPr/>
      </dsp:nvSpPr>
      <dsp:spPr>
        <a:xfrm>
          <a:off x="4623829" y="4275"/>
          <a:ext cx="2299281" cy="7598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Finance </a:t>
          </a:r>
        </a:p>
      </dsp:txBody>
      <dsp:txXfrm>
        <a:off x="4660922" y="41368"/>
        <a:ext cx="2225095" cy="685671"/>
      </dsp:txXfrm>
    </dsp:sp>
    <dsp:sp modelId="{4D924BC8-E0B0-4D0F-8992-931F8C680493}">
      <dsp:nvSpPr>
        <dsp:cNvPr id="0" name=""/>
        <dsp:cNvSpPr/>
      </dsp:nvSpPr>
      <dsp:spPr>
        <a:xfrm>
          <a:off x="3297216" y="455764"/>
          <a:ext cx="5275112" cy="5275112"/>
        </a:xfrm>
        <a:custGeom>
          <a:avLst/>
          <a:gdLst/>
          <a:ahLst/>
          <a:cxnLst/>
          <a:rect l="0" t="0" r="0" b="0"/>
          <a:pathLst>
            <a:path>
              <a:moveTo>
                <a:pt x="3632431" y="194826"/>
              </a:moveTo>
              <a:arcTo wR="2637556" hR="2637556" stAng="17529606" swAng="90394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BDBC2-23E3-447E-B8B5-13E807CCE6B3}">
      <dsp:nvSpPr>
        <dsp:cNvPr id="0" name=""/>
        <dsp:cNvSpPr/>
      </dsp:nvSpPr>
      <dsp:spPr>
        <a:xfrm>
          <a:off x="6656476" y="997421"/>
          <a:ext cx="2476796" cy="7598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Student Records</a:t>
          </a:r>
        </a:p>
      </dsp:txBody>
      <dsp:txXfrm>
        <a:off x="6693569" y="1034514"/>
        <a:ext cx="2402610" cy="685671"/>
      </dsp:txXfrm>
    </dsp:sp>
    <dsp:sp modelId="{354BDDD0-61A9-4161-806D-3545D362B584}">
      <dsp:nvSpPr>
        <dsp:cNvPr id="0" name=""/>
        <dsp:cNvSpPr/>
      </dsp:nvSpPr>
      <dsp:spPr>
        <a:xfrm>
          <a:off x="3119747" y="248598"/>
          <a:ext cx="5275112" cy="5275112"/>
        </a:xfrm>
        <a:custGeom>
          <a:avLst/>
          <a:gdLst/>
          <a:ahLst/>
          <a:cxnLst/>
          <a:rect l="0" t="0" r="0" b="0"/>
          <a:pathLst>
            <a:path>
              <a:moveTo>
                <a:pt x="5025234" y="1516976"/>
              </a:moveTo>
              <a:arcTo wR="2637556" hR="2637556" stAng="20091510" swAng="117763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A6D6B2-5363-44E2-9AB5-B97911D37916}">
      <dsp:nvSpPr>
        <dsp:cNvPr id="0" name=""/>
        <dsp:cNvSpPr/>
      </dsp:nvSpPr>
      <dsp:spPr>
        <a:xfrm>
          <a:off x="7342801" y="2641831"/>
          <a:ext cx="2136450" cy="7598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Marketing </a:t>
          </a:r>
        </a:p>
      </dsp:txBody>
      <dsp:txXfrm>
        <a:off x="7379894" y="2678924"/>
        <a:ext cx="2062264" cy="685671"/>
      </dsp:txXfrm>
    </dsp:sp>
    <dsp:sp modelId="{45B91B81-B91E-4990-88FD-59B6E891F4BA}">
      <dsp:nvSpPr>
        <dsp:cNvPr id="0" name=""/>
        <dsp:cNvSpPr/>
      </dsp:nvSpPr>
      <dsp:spPr>
        <a:xfrm>
          <a:off x="3135913" y="384204"/>
          <a:ext cx="5275112" cy="5275112"/>
        </a:xfrm>
        <a:custGeom>
          <a:avLst/>
          <a:gdLst/>
          <a:ahLst/>
          <a:cxnLst/>
          <a:rect l="0" t="0" r="0" b="0"/>
          <a:pathLst>
            <a:path>
              <a:moveTo>
                <a:pt x="5245871" y="3029217"/>
              </a:moveTo>
              <a:arcTo wR="2637556" hR="2637556" stAng="512380" swAng="152822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15C7D-C49B-4E27-A555-83C9B011884F}">
      <dsp:nvSpPr>
        <dsp:cNvPr id="0" name=""/>
        <dsp:cNvSpPr/>
      </dsp:nvSpPr>
      <dsp:spPr>
        <a:xfrm>
          <a:off x="6661865" y="4506865"/>
          <a:ext cx="1953277" cy="7598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Corporate</a:t>
          </a:r>
          <a:r>
            <a:rPr lang="en-US" sz="2000" kern="1200" dirty="0">
              <a:latin typeface="+mj-lt"/>
            </a:rPr>
            <a:t> </a:t>
          </a:r>
          <a:r>
            <a:rPr lang="en-US" sz="2000" b="1" kern="1200" dirty="0">
              <a:latin typeface="+mj-lt"/>
            </a:rPr>
            <a:t>Partnerships</a:t>
          </a:r>
          <a:r>
            <a:rPr lang="en-US" sz="2000" kern="1200" dirty="0">
              <a:latin typeface="+mj-lt"/>
            </a:rPr>
            <a:t> </a:t>
          </a:r>
        </a:p>
      </dsp:txBody>
      <dsp:txXfrm>
        <a:off x="6698958" y="4543958"/>
        <a:ext cx="1879091" cy="685671"/>
      </dsp:txXfrm>
    </dsp:sp>
    <dsp:sp modelId="{11BC41BE-1780-4170-B5CB-2E792EBFDF6F}">
      <dsp:nvSpPr>
        <dsp:cNvPr id="0" name=""/>
        <dsp:cNvSpPr/>
      </dsp:nvSpPr>
      <dsp:spPr>
        <a:xfrm>
          <a:off x="3133046" y="385974"/>
          <a:ext cx="5275112" cy="5275112"/>
        </a:xfrm>
        <a:custGeom>
          <a:avLst/>
          <a:gdLst/>
          <a:ahLst/>
          <a:cxnLst/>
          <a:rect l="0" t="0" r="0" b="0"/>
          <a:pathLst>
            <a:path>
              <a:moveTo>
                <a:pt x="4017069" y="4885588"/>
              </a:moveTo>
              <a:arcTo wR="2637556" hR="2637556" stAng="3507869" swAng="118480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8704A8-10DE-4DBC-9500-D96D2FC79100}">
      <dsp:nvSpPr>
        <dsp:cNvPr id="0" name=""/>
        <dsp:cNvSpPr/>
      </dsp:nvSpPr>
      <dsp:spPr>
        <a:xfrm>
          <a:off x="5131417" y="5279921"/>
          <a:ext cx="1169011" cy="7598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IS/IT</a:t>
          </a:r>
          <a:r>
            <a:rPr lang="en-US" sz="2000" b="1" kern="1200" baseline="0" dirty="0">
              <a:latin typeface="+mj-lt"/>
            </a:rPr>
            <a:t> </a:t>
          </a:r>
          <a:endParaRPr lang="en-US" sz="2000" b="1" kern="1200" dirty="0">
            <a:latin typeface="+mj-lt"/>
          </a:endParaRPr>
        </a:p>
      </dsp:txBody>
      <dsp:txXfrm>
        <a:off x="5168510" y="5317014"/>
        <a:ext cx="1094825" cy="685671"/>
      </dsp:txXfrm>
    </dsp:sp>
    <dsp:sp modelId="{6D0C2A56-A354-4851-89AF-129E06DBF061}">
      <dsp:nvSpPr>
        <dsp:cNvPr id="0" name=""/>
        <dsp:cNvSpPr/>
      </dsp:nvSpPr>
      <dsp:spPr>
        <a:xfrm>
          <a:off x="3139182" y="386223"/>
          <a:ext cx="5275112" cy="5275112"/>
        </a:xfrm>
        <a:custGeom>
          <a:avLst/>
          <a:gdLst/>
          <a:ahLst/>
          <a:cxnLst/>
          <a:rect l="0" t="0" r="0" b="0"/>
          <a:pathLst>
            <a:path>
              <a:moveTo>
                <a:pt x="1984420" y="5192965"/>
              </a:moveTo>
              <a:arcTo wR="2637556" hR="2637556" stAng="6260236" swAng="103402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1AE0BF-B4B0-412E-ACF0-36307D675099}">
      <dsp:nvSpPr>
        <dsp:cNvPr id="0" name=""/>
        <dsp:cNvSpPr/>
      </dsp:nvSpPr>
      <dsp:spPr>
        <a:xfrm>
          <a:off x="2814019" y="4506865"/>
          <a:ext cx="2188833" cy="7598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Admissions </a:t>
          </a:r>
        </a:p>
      </dsp:txBody>
      <dsp:txXfrm>
        <a:off x="2851112" y="4543958"/>
        <a:ext cx="2114647" cy="685671"/>
      </dsp:txXfrm>
    </dsp:sp>
    <dsp:sp modelId="{85395C86-221A-4764-ABDC-DB1143D14B93}">
      <dsp:nvSpPr>
        <dsp:cNvPr id="0" name=""/>
        <dsp:cNvSpPr/>
      </dsp:nvSpPr>
      <dsp:spPr>
        <a:xfrm>
          <a:off x="3135913" y="384204"/>
          <a:ext cx="5275112" cy="5275112"/>
        </a:xfrm>
        <a:custGeom>
          <a:avLst/>
          <a:gdLst/>
          <a:ahLst/>
          <a:cxnLst/>
          <a:rect l="0" t="0" r="0" b="0"/>
          <a:pathLst>
            <a:path>
              <a:moveTo>
                <a:pt x="451183" y="4112845"/>
              </a:moveTo>
              <a:arcTo wR="2637556" hR="2637556" stAng="8759393" swAng="152822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EF079-F989-484A-A567-652EF56E02AC}">
      <dsp:nvSpPr>
        <dsp:cNvPr id="0" name=""/>
        <dsp:cNvSpPr/>
      </dsp:nvSpPr>
      <dsp:spPr>
        <a:xfrm>
          <a:off x="2072668" y="2641831"/>
          <a:ext cx="2126490" cy="7598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Quality</a:t>
          </a:r>
        </a:p>
      </dsp:txBody>
      <dsp:txXfrm>
        <a:off x="2109761" y="2678924"/>
        <a:ext cx="2052304" cy="685671"/>
      </dsp:txXfrm>
    </dsp:sp>
    <dsp:sp modelId="{25298809-52E8-4BAB-A5C3-50CB20FA7A0D}">
      <dsp:nvSpPr>
        <dsp:cNvPr id="0" name=""/>
        <dsp:cNvSpPr/>
      </dsp:nvSpPr>
      <dsp:spPr>
        <a:xfrm>
          <a:off x="3140320" y="352590"/>
          <a:ext cx="5275112" cy="5275112"/>
        </a:xfrm>
        <a:custGeom>
          <a:avLst/>
          <a:gdLst/>
          <a:ahLst/>
          <a:cxnLst/>
          <a:rect l="0" t="0" r="0" b="0"/>
          <a:pathLst>
            <a:path>
              <a:moveTo>
                <a:pt x="24342" y="2280038"/>
              </a:moveTo>
              <a:arcTo wR="2637556" hR="2637556" stAng="11267421" swAng="119249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82701-F04B-41DB-84D4-4AE0D6C3A700}">
      <dsp:nvSpPr>
        <dsp:cNvPr id="0" name=""/>
        <dsp:cNvSpPr/>
      </dsp:nvSpPr>
      <dsp:spPr>
        <a:xfrm>
          <a:off x="2544285" y="997437"/>
          <a:ext cx="2305734" cy="7598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Partnerships </a:t>
          </a:r>
        </a:p>
      </dsp:txBody>
      <dsp:txXfrm>
        <a:off x="2581378" y="1034530"/>
        <a:ext cx="2231548" cy="685671"/>
      </dsp:txXfrm>
    </dsp:sp>
    <dsp:sp modelId="{8FBBAC3F-ED5C-4DF4-AA5C-6E4A16967277}">
      <dsp:nvSpPr>
        <dsp:cNvPr id="0" name=""/>
        <dsp:cNvSpPr/>
      </dsp:nvSpPr>
      <dsp:spPr>
        <a:xfrm>
          <a:off x="3095567" y="403323"/>
          <a:ext cx="5275112" cy="5275112"/>
        </a:xfrm>
        <a:custGeom>
          <a:avLst/>
          <a:gdLst/>
          <a:ahLst/>
          <a:cxnLst/>
          <a:rect l="0" t="0" r="0" b="0"/>
          <a:pathLst>
            <a:path>
              <a:moveTo>
                <a:pt x="975018" y="589955"/>
              </a:moveTo>
              <a:arcTo wR="2637556" hR="2637556" stAng="13855519" swAng="84363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0332A-D894-40B8-BB42-DD8A53A236E0}">
      <dsp:nvSpPr>
        <dsp:cNvPr id="0" name=""/>
        <dsp:cNvSpPr/>
      </dsp:nvSpPr>
      <dsp:spPr>
        <a:xfrm>
          <a:off x="1140969" y="344512"/>
          <a:ext cx="4452168" cy="4452168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MONTHLY 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Data Entry Subcontractor Reviews </a:t>
          </a:r>
        </a:p>
      </dsp:txBody>
      <dsp:txXfrm>
        <a:off x="3487368" y="1287948"/>
        <a:ext cx="1590060" cy="1325050"/>
      </dsp:txXfrm>
    </dsp:sp>
    <dsp:sp modelId="{ECE4A851-BD21-4184-B3A6-1CE15511EF8B}">
      <dsp:nvSpPr>
        <dsp:cNvPr id="0" name=""/>
        <dsp:cNvSpPr/>
      </dsp:nvSpPr>
      <dsp:spPr>
        <a:xfrm>
          <a:off x="1049275" y="503518"/>
          <a:ext cx="4452168" cy="4452168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TERMLY :</a:t>
          </a:r>
          <a:br>
            <a:rPr lang="en-US" sz="1600" kern="1200" dirty="0"/>
          </a:br>
          <a:r>
            <a:rPr lang="en-US" sz="1600" kern="1200" dirty="0"/>
            <a:t>Tri-partite reviews</a:t>
          </a:r>
          <a:br>
            <a:rPr lang="en-US" sz="1600" kern="1200" dirty="0"/>
          </a:br>
          <a:r>
            <a:rPr lang="en-US" sz="1600" kern="1200" dirty="0"/>
            <a:t>Evidence Pack Checks</a:t>
          </a:r>
          <a:br>
            <a:rPr lang="en-US" sz="1600" kern="1200" dirty="0"/>
          </a:br>
          <a:r>
            <a:rPr lang="en-US" sz="1600" kern="1200" dirty="0"/>
            <a:t>Collect Employer Payments </a:t>
          </a:r>
          <a:br>
            <a:rPr lang="en-US" sz="1600" kern="1200" dirty="0"/>
          </a:br>
          <a:r>
            <a:rPr lang="en-US" sz="1600" kern="1200" dirty="0"/>
            <a:t>1</a:t>
          </a:r>
          <a:r>
            <a:rPr lang="en-US" sz="1600" kern="1200" baseline="30000" dirty="0"/>
            <a:t>st</a:t>
          </a:r>
          <a:r>
            <a:rPr lang="en-US" sz="1600" kern="1200" dirty="0"/>
            <a:t> Incentive Payment</a:t>
          </a:r>
          <a:br>
            <a:rPr lang="en-US" sz="1600" kern="1200" dirty="0"/>
          </a:br>
          <a:r>
            <a:rPr lang="en-US" sz="1600" kern="1200" dirty="0"/>
            <a:t>KPI Reviews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2109315" y="3392128"/>
        <a:ext cx="2385090" cy="1166044"/>
      </dsp:txXfrm>
    </dsp:sp>
    <dsp:sp modelId="{D99B2B3E-3856-455F-95D3-9BE038968760}">
      <dsp:nvSpPr>
        <dsp:cNvPr id="0" name=""/>
        <dsp:cNvSpPr/>
      </dsp:nvSpPr>
      <dsp:spPr>
        <a:xfrm>
          <a:off x="957582" y="344512"/>
          <a:ext cx="4452168" cy="4452168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1473291" y="1287948"/>
        <a:ext cx="1590060" cy="1325050"/>
      </dsp:txXfrm>
    </dsp:sp>
    <dsp:sp modelId="{8378CDF7-D422-4005-87A6-54EA6EFD928D}">
      <dsp:nvSpPr>
        <dsp:cNvPr id="0" name=""/>
        <dsp:cNvSpPr/>
      </dsp:nvSpPr>
      <dsp:spPr>
        <a:xfrm>
          <a:off x="865726" y="68902"/>
          <a:ext cx="5003388" cy="500338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9EEB9-A764-4ACA-862B-70E33BEEECBD}">
      <dsp:nvSpPr>
        <dsp:cNvPr id="0" name=""/>
        <dsp:cNvSpPr/>
      </dsp:nvSpPr>
      <dsp:spPr>
        <a:xfrm>
          <a:off x="773665" y="227627"/>
          <a:ext cx="5003388" cy="500338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1CC324-DF78-4980-8941-5F30D4B4244B}">
      <dsp:nvSpPr>
        <dsp:cNvPr id="0" name=""/>
        <dsp:cNvSpPr/>
      </dsp:nvSpPr>
      <dsp:spPr>
        <a:xfrm>
          <a:off x="681604" y="68902"/>
          <a:ext cx="5003388" cy="500338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45FB8-2E04-4CD5-8AE5-EE7C4180E0D7}">
      <dsp:nvSpPr>
        <dsp:cNvPr id="0" name=""/>
        <dsp:cNvSpPr/>
      </dsp:nvSpPr>
      <dsp:spPr>
        <a:xfrm>
          <a:off x="3553074" y="0"/>
          <a:ext cx="1764345" cy="11468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Agree your position &amp; go-live date </a:t>
          </a:r>
        </a:p>
      </dsp:txBody>
      <dsp:txXfrm>
        <a:off x="3609057" y="55983"/>
        <a:ext cx="1652379" cy="1034858"/>
      </dsp:txXfrm>
    </dsp:sp>
    <dsp:sp modelId="{6A4E73DC-072A-4E57-A01B-E8604DFF1905}">
      <dsp:nvSpPr>
        <dsp:cNvPr id="0" name=""/>
        <dsp:cNvSpPr/>
      </dsp:nvSpPr>
      <dsp:spPr>
        <a:xfrm>
          <a:off x="2481122" y="679542"/>
          <a:ext cx="4580688" cy="4580688"/>
        </a:xfrm>
        <a:custGeom>
          <a:avLst/>
          <a:gdLst/>
          <a:ahLst/>
          <a:cxnLst/>
          <a:rect l="0" t="0" r="0" b="0"/>
          <a:pathLst>
            <a:path>
              <a:moveTo>
                <a:pt x="3108381" y="151070"/>
              </a:moveTo>
              <a:arcTo wR="2290344" hR="2290344" stAng="17455581" swAng="132065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E2E13B-8D54-4E38-BA94-9D1BE555D7E7}">
      <dsp:nvSpPr>
        <dsp:cNvPr id="0" name=""/>
        <dsp:cNvSpPr/>
      </dsp:nvSpPr>
      <dsp:spPr>
        <a:xfrm>
          <a:off x="5768716" y="1499926"/>
          <a:ext cx="2101476" cy="12250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Add Apprenticeships message  &amp; contacts to  your website </a:t>
          </a:r>
        </a:p>
      </dsp:txBody>
      <dsp:txXfrm>
        <a:off x="5828518" y="1559728"/>
        <a:ext cx="1981872" cy="1105456"/>
      </dsp:txXfrm>
    </dsp:sp>
    <dsp:sp modelId="{7CD34FCA-0D15-42D6-94A2-725480B5E87C}">
      <dsp:nvSpPr>
        <dsp:cNvPr id="0" name=""/>
        <dsp:cNvSpPr/>
      </dsp:nvSpPr>
      <dsp:spPr>
        <a:xfrm>
          <a:off x="2354511" y="321601"/>
          <a:ext cx="4580688" cy="4580688"/>
        </a:xfrm>
        <a:custGeom>
          <a:avLst/>
          <a:gdLst/>
          <a:ahLst/>
          <a:cxnLst/>
          <a:rect l="0" t="0" r="0" b="0"/>
          <a:pathLst>
            <a:path>
              <a:moveTo>
                <a:pt x="4542163" y="2708660"/>
              </a:moveTo>
              <a:arcTo wR="2290344" hR="2290344" stAng="631425" swAng="143078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FC029-859D-4CE4-8F50-0886118F1549}">
      <dsp:nvSpPr>
        <dsp:cNvPr id="0" name=""/>
        <dsp:cNvSpPr/>
      </dsp:nvSpPr>
      <dsp:spPr>
        <a:xfrm>
          <a:off x="4909626" y="4146410"/>
          <a:ext cx="1764345" cy="11468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Brief employer / potential apprentice  enquiry teams</a:t>
          </a:r>
        </a:p>
      </dsp:txBody>
      <dsp:txXfrm>
        <a:off x="4965609" y="4202393"/>
        <a:ext cx="1652379" cy="1034858"/>
      </dsp:txXfrm>
    </dsp:sp>
    <dsp:sp modelId="{2559CB37-0CC0-4FED-A042-67705FF86711}">
      <dsp:nvSpPr>
        <dsp:cNvPr id="0" name=""/>
        <dsp:cNvSpPr/>
      </dsp:nvSpPr>
      <dsp:spPr>
        <a:xfrm>
          <a:off x="2155223" y="576551"/>
          <a:ext cx="4580688" cy="4580688"/>
        </a:xfrm>
        <a:custGeom>
          <a:avLst/>
          <a:gdLst/>
          <a:ahLst/>
          <a:cxnLst/>
          <a:rect l="0" t="0" r="0" b="0"/>
          <a:pathLst>
            <a:path>
              <a:moveTo>
                <a:pt x="2571304" y="4563390"/>
              </a:moveTo>
              <a:arcTo wR="2290344" hR="2290344" stAng="4977221" swAng="84555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C43B8B-B200-4762-95DA-C3C4B39975F4}">
      <dsp:nvSpPr>
        <dsp:cNvPr id="0" name=""/>
        <dsp:cNvSpPr/>
      </dsp:nvSpPr>
      <dsp:spPr>
        <a:xfrm>
          <a:off x="2217164" y="4146410"/>
          <a:ext cx="1764345" cy="11468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Map provision &amp; produce a module map for employers   </a:t>
          </a:r>
        </a:p>
      </dsp:txBody>
      <dsp:txXfrm>
        <a:off x="2273147" y="4202393"/>
        <a:ext cx="1652379" cy="1034858"/>
      </dsp:txXfrm>
    </dsp:sp>
    <dsp:sp modelId="{EA4BBDF1-A842-4195-9578-F8C39D4B1145}">
      <dsp:nvSpPr>
        <dsp:cNvPr id="0" name=""/>
        <dsp:cNvSpPr/>
      </dsp:nvSpPr>
      <dsp:spPr>
        <a:xfrm>
          <a:off x="2155223" y="576551"/>
          <a:ext cx="4580688" cy="4580688"/>
        </a:xfrm>
        <a:custGeom>
          <a:avLst/>
          <a:gdLst/>
          <a:ahLst/>
          <a:cxnLst/>
          <a:rect l="0" t="0" r="0" b="0"/>
          <a:pathLst>
            <a:path>
              <a:moveTo>
                <a:pt x="242944" y="3316907"/>
              </a:moveTo>
              <a:arcTo wR="2290344" hR="2290344" stAng="9202253" swAng="135947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9688D-C314-4D2C-AE65-A304FADC6B84}">
      <dsp:nvSpPr>
        <dsp:cNvPr id="0" name=""/>
        <dsp:cNvSpPr/>
      </dsp:nvSpPr>
      <dsp:spPr>
        <a:xfrm>
          <a:off x="1291647" y="1585727"/>
          <a:ext cx="1951347" cy="11468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Join the RoATP </a:t>
          </a:r>
        </a:p>
      </dsp:txBody>
      <dsp:txXfrm>
        <a:off x="1347630" y="1641710"/>
        <a:ext cx="1839381" cy="1034858"/>
      </dsp:txXfrm>
    </dsp:sp>
    <dsp:sp modelId="{45D5BCDA-2829-4741-9C00-08F040BF5638}">
      <dsp:nvSpPr>
        <dsp:cNvPr id="0" name=""/>
        <dsp:cNvSpPr/>
      </dsp:nvSpPr>
      <dsp:spPr>
        <a:xfrm>
          <a:off x="2158456" y="571746"/>
          <a:ext cx="4580688" cy="4580688"/>
        </a:xfrm>
        <a:custGeom>
          <a:avLst/>
          <a:gdLst/>
          <a:ahLst/>
          <a:cxnLst/>
          <a:rect l="0" t="0" r="0" b="0"/>
          <a:pathLst>
            <a:path>
              <a:moveTo>
                <a:pt x="546110" y="805983"/>
              </a:moveTo>
              <a:arcTo wR="2290344" hR="2290344" stAng="13223887" swAng="120296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3B346-1CDB-440B-8375-AF7C52802B7B}">
      <dsp:nvSpPr>
        <dsp:cNvPr id="0" name=""/>
        <dsp:cNvSpPr/>
      </dsp:nvSpPr>
      <dsp:spPr>
        <a:xfrm>
          <a:off x="3520440" y="0"/>
          <a:ext cx="5280660" cy="7979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Have a clear process and accountabilities for handling inbound enquiries </a:t>
          </a:r>
        </a:p>
      </dsp:txBody>
      <dsp:txXfrm>
        <a:off x="3520440" y="99744"/>
        <a:ext cx="4981429" cy="598462"/>
      </dsp:txXfrm>
    </dsp:sp>
    <dsp:sp modelId="{8E4C286D-9E3B-4EDA-909D-5661E4D81EB1}">
      <dsp:nvSpPr>
        <dsp:cNvPr id="0" name=""/>
        <dsp:cNvSpPr/>
      </dsp:nvSpPr>
      <dsp:spPr>
        <a:xfrm>
          <a:off x="0" y="633"/>
          <a:ext cx="3520440" cy="7979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Make sure enquiries are answered </a:t>
          </a:r>
        </a:p>
      </dsp:txBody>
      <dsp:txXfrm>
        <a:off x="38953" y="39586"/>
        <a:ext cx="3442534" cy="720044"/>
      </dsp:txXfrm>
    </dsp:sp>
    <dsp:sp modelId="{3ACBDD46-4319-45ED-86AE-997B12DB4F35}">
      <dsp:nvSpPr>
        <dsp:cNvPr id="0" name=""/>
        <dsp:cNvSpPr/>
      </dsp:nvSpPr>
      <dsp:spPr>
        <a:xfrm>
          <a:off x="3520440" y="878379"/>
          <a:ext cx="5280660" cy="7979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Make apprenticeship contact numbers, people, emails very prominent on your website </a:t>
          </a:r>
        </a:p>
      </dsp:txBody>
      <dsp:txXfrm>
        <a:off x="3520440" y="978123"/>
        <a:ext cx="4981429" cy="598462"/>
      </dsp:txXfrm>
    </dsp:sp>
    <dsp:sp modelId="{51B24DDC-AE13-47AC-8E6B-26D57508FE68}">
      <dsp:nvSpPr>
        <dsp:cNvPr id="0" name=""/>
        <dsp:cNvSpPr/>
      </dsp:nvSpPr>
      <dsp:spPr>
        <a:xfrm>
          <a:off x="0" y="878379"/>
          <a:ext cx="3520440" cy="7979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Make contact details visible</a:t>
          </a:r>
        </a:p>
      </dsp:txBody>
      <dsp:txXfrm>
        <a:off x="38953" y="917332"/>
        <a:ext cx="3442534" cy="720044"/>
      </dsp:txXfrm>
    </dsp:sp>
    <dsp:sp modelId="{7E4DE57F-F24A-45E2-BBCB-00F21B3155AE}">
      <dsp:nvSpPr>
        <dsp:cNvPr id="0" name=""/>
        <dsp:cNvSpPr/>
      </dsp:nvSpPr>
      <dsp:spPr>
        <a:xfrm>
          <a:off x="3520440" y="1731676"/>
          <a:ext cx="5280660" cy="7979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Create and manage an enquiry log and record calls and actions arising - find the holes </a:t>
          </a:r>
        </a:p>
      </dsp:txBody>
      <dsp:txXfrm>
        <a:off x="3520440" y="1831420"/>
        <a:ext cx="4981429" cy="598462"/>
      </dsp:txXfrm>
    </dsp:sp>
    <dsp:sp modelId="{D4F85F4E-1DFD-4BB5-AFF2-D8118C009577}">
      <dsp:nvSpPr>
        <dsp:cNvPr id="0" name=""/>
        <dsp:cNvSpPr/>
      </dsp:nvSpPr>
      <dsp:spPr>
        <a:xfrm>
          <a:off x="0" y="1756125"/>
          <a:ext cx="3520440" cy="7979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Create an enquiry Log</a:t>
          </a:r>
        </a:p>
      </dsp:txBody>
      <dsp:txXfrm>
        <a:off x="38953" y="1795078"/>
        <a:ext cx="3442534" cy="720044"/>
      </dsp:txXfrm>
    </dsp:sp>
    <dsp:sp modelId="{67D9E36F-F65E-4DEF-9DC9-CF7FBABE8AC9}">
      <dsp:nvSpPr>
        <dsp:cNvPr id="0" name=""/>
        <dsp:cNvSpPr/>
      </dsp:nvSpPr>
      <dsp:spPr>
        <a:xfrm>
          <a:off x="3520440" y="2609422"/>
          <a:ext cx="5280660" cy="7979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Make sure people in the chain knows the process, your key messages and apprenticeship basics</a:t>
          </a:r>
        </a:p>
      </dsp:txBody>
      <dsp:txXfrm>
        <a:off x="3520440" y="2709166"/>
        <a:ext cx="4981429" cy="598462"/>
      </dsp:txXfrm>
    </dsp:sp>
    <dsp:sp modelId="{B8D66BC0-EA64-4A81-8759-A853993D83E2}">
      <dsp:nvSpPr>
        <dsp:cNvPr id="0" name=""/>
        <dsp:cNvSpPr/>
      </dsp:nvSpPr>
      <dsp:spPr>
        <a:xfrm>
          <a:off x="0" y="2633871"/>
          <a:ext cx="3520440" cy="7979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Brief everyone</a:t>
          </a:r>
        </a:p>
      </dsp:txBody>
      <dsp:txXfrm>
        <a:off x="38953" y="2672824"/>
        <a:ext cx="3442534" cy="720044"/>
      </dsp:txXfrm>
    </dsp:sp>
    <dsp:sp modelId="{36376870-DF99-4D88-8EC5-837ADBA64157}">
      <dsp:nvSpPr>
        <dsp:cNvPr id="0" name=""/>
        <dsp:cNvSpPr/>
      </dsp:nvSpPr>
      <dsp:spPr>
        <a:xfrm>
          <a:off x="3520440" y="3487168"/>
          <a:ext cx="5280660" cy="7979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So that employer information is collected and can be used to accurately match to apprenticeships</a:t>
          </a:r>
        </a:p>
      </dsp:txBody>
      <dsp:txXfrm>
        <a:off x="3520440" y="3586912"/>
        <a:ext cx="4981429" cy="598462"/>
      </dsp:txXfrm>
    </dsp:sp>
    <dsp:sp modelId="{F01C9F57-A741-45E9-BA93-0BDB4B64DA92}">
      <dsp:nvSpPr>
        <dsp:cNvPr id="0" name=""/>
        <dsp:cNvSpPr/>
      </dsp:nvSpPr>
      <dsp:spPr>
        <a:xfrm>
          <a:off x="0" y="3511617"/>
          <a:ext cx="3520440" cy="7979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Collect and share contacts</a:t>
          </a:r>
          <a:endParaRPr lang="en-US" sz="1400" kern="1200" dirty="0"/>
        </a:p>
      </dsp:txBody>
      <dsp:txXfrm>
        <a:off x="38953" y="3550570"/>
        <a:ext cx="3442534" cy="720044"/>
      </dsp:txXfrm>
    </dsp:sp>
    <dsp:sp modelId="{0D9FE443-426F-464E-8E3E-060748B3F676}">
      <dsp:nvSpPr>
        <dsp:cNvPr id="0" name=""/>
        <dsp:cNvSpPr/>
      </dsp:nvSpPr>
      <dsp:spPr>
        <a:xfrm>
          <a:off x="3520440" y="4389363"/>
          <a:ext cx="5280660" cy="7979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That all employers are given, and support this with web based detail. </a:t>
          </a:r>
        </a:p>
      </dsp:txBody>
      <dsp:txXfrm>
        <a:off x="3520440" y="4489107"/>
        <a:ext cx="4981429" cy="598462"/>
      </dsp:txXfrm>
    </dsp:sp>
    <dsp:sp modelId="{BA651993-2466-4DFA-B5D3-545852388FAD}">
      <dsp:nvSpPr>
        <dsp:cNvPr id="0" name=""/>
        <dsp:cNvSpPr/>
      </dsp:nvSpPr>
      <dsp:spPr>
        <a:xfrm>
          <a:off x="0" y="4389363"/>
          <a:ext cx="3520440" cy="7979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Create a set of basic apprenticeship information</a:t>
          </a:r>
        </a:p>
      </dsp:txBody>
      <dsp:txXfrm>
        <a:off x="38953" y="4428316"/>
        <a:ext cx="3442534" cy="720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501879"/>
          </a:xfrm>
          <a:prstGeom prst="rect">
            <a:avLst/>
          </a:prstGeom>
        </p:spPr>
        <p:txBody>
          <a:bodyPr vert="horz" lIns="96471" tIns="48235" rIns="96471" bIns="48235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1" tIns="48235" rIns="96471" bIns="48235" rtlCol="0"/>
          <a:lstStyle>
            <a:lvl1pPr algn="r">
              <a:defRPr sz="1300"/>
            </a:lvl1pPr>
          </a:lstStyle>
          <a:p>
            <a:fld id="{E212388D-3D1F-4C13-AFE7-B1E6A899462A}" type="datetimeFigureOut">
              <a:rPr lang="en-GB" smtClean="0"/>
              <a:pPr/>
              <a:t>22/11/2017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00961"/>
            <a:ext cx="2982119" cy="501877"/>
          </a:xfrm>
          <a:prstGeom prst="rect">
            <a:avLst/>
          </a:prstGeom>
        </p:spPr>
        <p:txBody>
          <a:bodyPr vert="horz" lIns="96471" tIns="48235" rIns="96471" bIns="48235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500961"/>
            <a:ext cx="2982119" cy="501877"/>
          </a:xfrm>
          <a:prstGeom prst="rect">
            <a:avLst/>
          </a:prstGeom>
        </p:spPr>
        <p:txBody>
          <a:bodyPr vert="horz" lIns="96471" tIns="48235" rIns="96471" bIns="48235" rtlCol="0" anchor="b"/>
          <a:lstStyle>
            <a:lvl1pPr algn="r">
              <a:defRPr sz="1300"/>
            </a:lvl1pPr>
          </a:lstStyle>
          <a:p>
            <a:fld id="{22CF59C1-B9FA-494B-BE37-193FC570D94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785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501879"/>
          </a:xfrm>
          <a:prstGeom prst="rect">
            <a:avLst/>
          </a:prstGeom>
        </p:spPr>
        <p:txBody>
          <a:bodyPr vert="horz" lIns="96471" tIns="48235" rIns="96471" bIns="4823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1" tIns="48235" rIns="96471" bIns="48235" rtlCol="0"/>
          <a:lstStyle>
            <a:lvl1pPr algn="r">
              <a:defRPr sz="1300"/>
            </a:lvl1pPr>
          </a:lstStyle>
          <a:p>
            <a:fld id="{C96C6E24-B7DC-D54D-92AA-2BC1A0808FA1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0950"/>
            <a:ext cx="4500563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1" tIns="48235" rIns="96471" bIns="4823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vert="horz" lIns="96471" tIns="48235" rIns="96471" bIns="48235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00961"/>
            <a:ext cx="2982119" cy="501877"/>
          </a:xfrm>
          <a:prstGeom prst="rect">
            <a:avLst/>
          </a:prstGeom>
        </p:spPr>
        <p:txBody>
          <a:bodyPr vert="horz" lIns="96471" tIns="48235" rIns="96471" bIns="4823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7"/>
          </a:xfrm>
          <a:prstGeom prst="rect">
            <a:avLst/>
          </a:prstGeom>
        </p:spPr>
        <p:txBody>
          <a:bodyPr vert="horz" lIns="96471" tIns="48235" rIns="96471" bIns="48235" rtlCol="0" anchor="b"/>
          <a:lstStyle>
            <a:lvl1pPr algn="r">
              <a:defRPr sz="1300"/>
            </a:lvl1pPr>
          </a:lstStyle>
          <a:p>
            <a:fld id="{0B227C9E-2151-BE49-B01A-F0312D6CB0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97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EA3-37E6-314C-8C05-A0D37388CC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F53F-6E58-F442-8F9A-C272BB53C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9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EA3-37E6-314C-8C05-A0D37388CC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F53F-6E58-F442-8F9A-C272BB53C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3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EA3-37E6-314C-8C05-A0D37388CC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F53F-6E58-F442-8F9A-C272BB53C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9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557516-6DF9-4B22-869D-3485A0EF806D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66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2D2244-928E-4C08-905C-AD4874DDB325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92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41F30C-3B1C-4BBB-83D5-409F5A39BAC6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3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9" y="2309813"/>
            <a:ext cx="40925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2309813"/>
            <a:ext cx="40941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45050B-BD73-4CD8-A367-5715765BE272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15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F95122-3913-4E0D-A64D-3A86DAA85FDF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7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C5BCA4-1D0A-4D3C-A9D6-129A9B34CEDE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212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72E33F-E218-4EA2-AC73-7ABEAFB0F52E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638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731E46-B9CD-41AF-B38E-7B281697A548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7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EA3-37E6-314C-8C05-A0D37388CC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F53F-6E58-F442-8F9A-C272BB53C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27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651EAC-3A4C-477B-AE58-707C2F24758A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59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DD1A22-399C-4128-97CF-05B9011482BF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465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9" y="180975"/>
            <a:ext cx="2084387" cy="6243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180975"/>
            <a:ext cx="6102350" cy="6243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D1CC71-14DF-4877-9065-F73FE33B9688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96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C87D58-FDBD-4232-80B1-D8107DB0BE40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99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4841" y="180975"/>
            <a:ext cx="4226098" cy="1651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C07BE9-1E62-49E4-AA45-7BF775F17C98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424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8D0230-62A7-4700-8882-522A190193F1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55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9" y="2309813"/>
            <a:ext cx="40925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2309813"/>
            <a:ext cx="40941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7FFC83-27EB-4D42-AC7B-1A1EDD556C8B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88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3BEE5-B073-44F3-965E-047398C508DF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291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71F6E1-B8EE-4C86-8232-D5CAA5ACEB91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706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A9939B-F369-4DFB-B9F9-BE586C1D5D75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0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EA3-37E6-314C-8C05-A0D37388CC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F53F-6E58-F442-8F9A-C272BB53C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8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9EF66F-6359-4E8F-BE6A-A37ACFB28F16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9487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1DA00A-A466-4BE5-B0AC-5690359187BB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5180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2E8660-0A0C-43DE-BBA4-626A472B7B8E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064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9" y="180975"/>
            <a:ext cx="2084387" cy="6243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180975"/>
            <a:ext cx="6102350" cy="6243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E16453-5BB3-4412-9111-EBD072A93553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553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AC861F-976A-4502-9ADF-DD2B640D8EC9}" type="slidenum">
              <a:rPr lang="en-GB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220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689DB39-0EA0-48C9-A94C-B34BDDF9B836}" type="slidenum">
              <a:rPr lang="en-GB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794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8D9CE8A-3ADB-4131-8121-D0EE99E04098}" type="slidenum">
              <a:rPr lang="en-GB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5544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9" y="2309813"/>
            <a:ext cx="40925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2309813"/>
            <a:ext cx="409416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F3C4DC-C92C-437A-9EBF-47C611C0F230}" type="slidenum">
              <a:rPr lang="en-GB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063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1628F23-CC38-408A-A8DA-50EF3E5A6865}" type="slidenum">
              <a:rPr lang="en-GB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7464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F31A1C-3EC7-4F53-9D3E-2FE409D5937F}" type="slidenum">
              <a:rPr lang="en-GB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74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EA3-37E6-314C-8C05-A0D37388CC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F53F-6E58-F442-8F9A-C272BB53C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8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090157B-2899-47EE-BC3F-4DB0174B7E71}" type="slidenum">
              <a:rPr lang="en-GB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090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D48BAF5-7D78-4705-AC43-BFC876581702}" type="slidenum">
              <a:rPr lang="en-GB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85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13E10E-1A69-4007-AC6A-C77719012A39}" type="slidenum">
              <a:rPr lang="en-GB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2454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4C052BE-5A3B-4EA0-ACD6-3FDAB5CA928B}" type="slidenum">
              <a:rPr lang="en-GB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6967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9" y="180975"/>
            <a:ext cx="2084387" cy="6243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180975"/>
            <a:ext cx="6102350" cy="6243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757A7C5-89E4-47BA-9EBC-7DD469E3ABB2}" type="slidenum">
              <a:rPr lang="en-GB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92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4800" y="4744800"/>
            <a:ext cx="7009648" cy="1288800"/>
          </a:xfrm>
          <a:prstGeom prst="rect">
            <a:avLst/>
          </a:prstGeom>
        </p:spPr>
        <p:txBody>
          <a:bodyPr rIns="0">
            <a:normAutofit/>
          </a:bodyPr>
          <a:lstStyle>
            <a:lvl1pPr algn="l">
              <a:defRPr sz="4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4800" y="6037200"/>
            <a:ext cx="5007600" cy="435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09" y="511356"/>
            <a:ext cx="1173454" cy="103311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4872136"/>
            <a:ext cx="1310400" cy="1116000"/>
          </a:xfrm>
          <a:prstGeom prst="rect">
            <a:avLst/>
          </a:prstGeom>
          <a:solidFill>
            <a:srgbClr val="0C4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382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August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2618A1-DFED-413B-BF04-637AA2483EF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3777" y="628689"/>
            <a:ext cx="7125833" cy="584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93777" y="1478867"/>
            <a:ext cx="8254937" cy="4542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791329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72000" y="1484314"/>
            <a:ext cx="4157220" cy="45370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August 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22618A1-DFED-413B-BF04-637AA2483EF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3777" y="628689"/>
            <a:ext cx="7125833" cy="584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93777" y="1484314"/>
            <a:ext cx="3933761" cy="45733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999311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72001" y="1484882"/>
            <a:ext cx="4176713" cy="453650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93776" y="1484885"/>
            <a:ext cx="3933762" cy="45365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3777" y="628689"/>
            <a:ext cx="7125833" cy="584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August 2015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22618A1-DFED-413B-BF04-637AA2483EF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8870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7" y="628689"/>
            <a:ext cx="7125833" cy="584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August 2015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22618A1-DFED-413B-BF04-637AA2483EF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6"/>
          </p:nvPr>
        </p:nvSpPr>
        <p:spPr>
          <a:xfrm>
            <a:off x="493777" y="1484315"/>
            <a:ext cx="3959225" cy="453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7"/>
          </p:nvPr>
        </p:nvSpPr>
        <p:spPr>
          <a:xfrm>
            <a:off x="4789489" y="1484315"/>
            <a:ext cx="3959225" cy="453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62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EA3-37E6-314C-8C05-A0D37388CC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F53F-6E58-F442-8F9A-C272BB53C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9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August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2618A1-DFED-413B-BF04-637AA2483EF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38432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2646249"/>
            <a:ext cx="8229600" cy="584775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August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2618A1-DFED-413B-BF04-637AA2483EF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05643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6453339"/>
            <a:ext cx="9142413" cy="4046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864420" y="6532560"/>
            <a:ext cx="19806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www.babcockinternational.com</a:t>
            </a:r>
          </a:p>
        </p:txBody>
      </p:sp>
      <p:pic>
        <p:nvPicPr>
          <p:cNvPr id="3" name="Picture 2" descr="Babcock_BLUE_CMYK_PrintVersion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4113" y="1038227"/>
            <a:ext cx="429577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August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2618A1-DFED-413B-BF04-637AA2483EF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08568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2" y="6453353"/>
            <a:ext cx="9142413" cy="404663"/>
          </a:xfrm>
          <a:prstGeom prst="rect">
            <a:avLst/>
          </a:prstGeom>
          <a:solidFill>
            <a:srgbClr val="0C4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864420" y="6532574"/>
            <a:ext cx="19806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www.babcockinternational.com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8111" y="278941"/>
            <a:ext cx="886920" cy="780851"/>
          </a:xfrm>
          <a:prstGeom prst="rect">
            <a:avLst/>
          </a:prstGeom>
        </p:spPr>
      </p:pic>
      <p:sp>
        <p:nvSpPr>
          <p:cNvPr id="1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2245595" y="6518225"/>
            <a:ext cx="4852231" cy="273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22618A1-DFED-413B-BF04-637AA2483EF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507500" y="6545993"/>
            <a:ext cx="19575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Strictly Private and Confidential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451340" y="1412883"/>
            <a:ext cx="8297007" cy="4902497"/>
          </a:xfrm>
          <a:prstGeom prst="rect">
            <a:avLst/>
          </a:prstGeom>
          <a:solidFill>
            <a:srgbClr val="59787A">
              <a:alpha val="20000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8000" tIns="288000" rIns="108000" bIns="108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Slide Number Placeholder 3"/>
          <p:cNvSpPr txBox="1">
            <a:spLocks/>
          </p:cNvSpPr>
          <p:nvPr userDrawn="1"/>
        </p:nvSpPr>
        <p:spPr>
          <a:xfrm>
            <a:off x="2245595" y="6518225"/>
            <a:ext cx="4852231" cy="273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57838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78919" algn="l" defTabSz="95783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838" algn="l" defTabSz="95783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757" algn="l" defTabSz="95783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677" algn="l" defTabSz="95783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596" algn="l" defTabSz="95783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515" algn="l" defTabSz="95783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434" algn="l" defTabSz="95783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353" algn="l" defTabSz="95783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2618A1-DFED-413B-BF04-637AA2483EFF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578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itle 4"/>
          <p:cNvSpPr>
            <a:spLocks noGrp="1"/>
          </p:cNvSpPr>
          <p:nvPr>
            <p:ph type="title"/>
          </p:nvPr>
        </p:nvSpPr>
        <p:spPr>
          <a:xfrm>
            <a:off x="384461" y="332661"/>
            <a:ext cx="7125833" cy="5847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93782" y="1478872"/>
            <a:ext cx="8254937" cy="4542423"/>
          </a:xfrm>
          <a:prstGeom prst="rect">
            <a:avLst/>
          </a:prstGeom>
        </p:spPr>
        <p:txBody>
          <a:bodyPr/>
          <a:lstStyle>
            <a:lvl1pPr>
              <a:defRPr sz="1400" b="0"/>
            </a:lvl1pPr>
            <a:lvl2pPr>
              <a:buClr>
                <a:srgbClr val="004EBC"/>
              </a:buClr>
              <a:buSzPct val="100000"/>
              <a:defRPr sz="1400"/>
            </a:lvl2pPr>
            <a:lvl3pPr>
              <a:buClr>
                <a:srgbClr val="004EBC"/>
              </a:buClr>
              <a:buSzPct val="100000"/>
              <a:defRPr sz="1400"/>
            </a:lvl3pPr>
            <a:lvl4pPr>
              <a:buClr>
                <a:srgbClr val="004EBC"/>
              </a:buClr>
              <a:buSzPct val="100000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9651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6806" y="38610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536" y="5733256"/>
            <a:ext cx="8064896" cy="988219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Picture 6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8B1B862F-10F0-4BDF-A7D8-8EAB019EA5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3456" y="5874246"/>
            <a:ext cx="1936975" cy="81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67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92046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552" y="5877272"/>
            <a:ext cx="8391912" cy="74610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65892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43F0F271-6777-4856-93A8-2B26503B2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5012" y="6021288"/>
            <a:ext cx="1485943" cy="58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765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5964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2ABD-4A1F-4960-A611-9DAEC22F17D7}" type="datetimeFigureOut">
              <a:rPr lang="en-GB" smtClean="0"/>
              <a:t>22/11/2017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3C0A-91C9-448E-B9B7-9857580C543B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8B1B862F-10F0-4BDF-A7D8-8EAB019EA5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699" y="5982756"/>
            <a:ext cx="1787021" cy="75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506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2ABD-4A1F-4960-A611-9DAEC22F17D7}" type="datetimeFigureOut">
              <a:rPr lang="en-GB" smtClean="0"/>
              <a:t>22/11/2017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3C0A-91C9-448E-B9B7-9857580C543B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B5C5A97D-837C-480B-8CD1-0B33133515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857" y="6220951"/>
            <a:ext cx="1485943" cy="58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3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EA3-37E6-314C-8C05-A0D37388CC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F53F-6E58-F442-8F9A-C272BB53C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93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2ABD-4A1F-4960-A611-9DAEC22F17D7}" type="datetimeFigureOut">
              <a:rPr lang="en-GB" smtClean="0"/>
              <a:t>22/11/2017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3C0A-91C9-448E-B9B7-9857580C543B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5" name="Picture 4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CD7A0185-6E30-439D-8647-56256EDD14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137" y="6151944"/>
            <a:ext cx="1485943" cy="58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658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2ABD-4A1F-4960-A611-9DAEC22F17D7}" type="datetimeFigureOut">
              <a:rPr lang="en-GB" smtClean="0"/>
              <a:t>22/11/2017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3C0A-91C9-448E-B9B7-9857580C54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1737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2ABD-4A1F-4960-A611-9DAEC22F17D7}" type="datetimeFigureOut">
              <a:rPr lang="en-GB" smtClean="0"/>
              <a:t>22/11/2017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3C0A-91C9-448E-B9B7-9857580C54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020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2ABD-4A1F-4960-A611-9DAEC22F17D7}" type="datetimeFigureOut">
              <a:rPr lang="en-GB" smtClean="0"/>
              <a:t>22/11/2017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3C0A-91C9-448E-B9B7-9857580C54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7872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2ABD-4A1F-4960-A611-9DAEC22F17D7}" type="datetimeFigureOut">
              <a:rPr lang="en-GB" smtClean="0"/>
              <a:t>22/11/2017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3C0A-91C9-448E-B9B7-9857580C54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1262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93B0B24-3E1C-4EEC-B0E9-CD2591F6F1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733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EA3-37E6-314C-8C05-A0D37388CC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F53F-6E58-F442-8F9A-C272BB53C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1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EA3-37E6-314C-8C05-A0D37388CC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F53F-6E58-F442-8F9A-C272BB53C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84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EA3-37E6-314C-8C05-A0D37388CC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F53F-6E58-F442-8F9A-C272BB53C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1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4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ACEA3-37E6-314C-8C05-A0D37388CC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3F53F-6E58-F442-8F9A-C272BB53C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6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27264" y="180975"/>
            <a:ext cx="654367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1489" y="2309813"/>
            <a:ext cx="83391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0363" y="6454775"/>
            <a:ext cx="19050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DB6656-0F27-4ABD-8D87-662FB23FCB5C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3317" name="Picture 8" descr="SFA_BLK_AW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8300" y="339725"/>
            <a:ext cx="1712913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561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hf hdr="0" ftr="0" dt="0"/>
  <p:txStyles>
    <p:titleStyle>
      <a:lvl1pPr algn="l" rtl="0" eaLnBrk="0" fontAlgn="base" hangingPunct="0">
        <a:lnSpc>
          <a:spcPts val="65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65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lnSpc>
          <a:spcPts val="65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lnSpc>
          <a:spcPts val="65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lnSpc>
          <a:spcPts val="65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lnSpc>
          <a:spcPts val="65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lnSpc>
          <a:spcPts val="65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lnSpc>
          <a:spcPts val="65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lnSpc>
          <a:spcPts val="65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231775" indent="-228600"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3pPr>
      <a:lvl4pPr marL="531813" indent="-29845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Font typeface="Arial" charset="0"/>
        <a:buChar char="–"/>
        <a:defRPr sz="2000" b="1">
          <a:solidFill>
            <a:schemeClr val="tx1"/>
          </a:solidFill>
          <a:latin typeface="+mn-lt"/>
          <a:ea typeface="+mn-ea"/>
          <a:cs typeface="+mn-cs"/>
        </a:defRPr>
      </a:lvl4pPr>
      <a:lvl5pPr marL="819150" indent="-28575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1276350" indent="-285750" algn="l" rtl="0" fontAlgn="base">
        <a:lnSpc>
          <a:spcPts val="2400"/>
        </a:lnSpc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1733550" indent="-285750" algn="l" rtl="0" fontAlgn="base">
        <a:lnSpc>
          <a:spcPts val="2400"/>
        </a:lnSpc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2190750" indent="-285750" algn="l" rtl="0" fontAlgn="base">
        <a:lnSpc>
          <a:spcPts val="2400"/>
        </a:lnSpc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2647950" indent="-285750" algn="l" rtl="0" fontAlgn="base">
        <a:lnSpc>
          <a:spcPts val="2400"/>
        </a:lnSpc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27264" y="180975"/>
            <a:ext cx="654367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1489" y="2309813"/>
            <a:ext cx="83391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0363" y="6454775"/>
            <a:ext cx="19050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23B6E9-87A9-4707-939F-6ED50C1FAA01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2053" name="Picture 8" descr="SFA_BLK_AW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8300" y="339725"/>
            <a:ext cx="1712913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490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xStyles>
    <p:titleStyle>
      <a:lvl1pPr algn="l" rtl="0" eaLnBrk="0" fontAlgn="base" hangingPunct="0">
        <a:lnSpc>
          <a:spcPts val="65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65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lnSpc>
          <a:spcPts val="65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lnSpc>
          <a:spcPts val="65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lnSpc>
          <a:spcPts val="65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lnSpc>
          <a:spcPts val="65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lnSpc>
          <a:spcPts val="65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lnSpc>
          <a:spcPts val="65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lnSpc>
          <a:spcPts val="65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1588"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231775" indent="-228600"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3pPr>
      <a:lvl4pPr marL="531813" indent="-29845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Font typeface="Arial" charset="0"/>
        <a:buChar char="–"/>
        <a:defRPr sz="2000" b="1">
          <a:solidFill>
            <a:schemeClr val="tx1"/>
          </a:solidFill>
          <a:latin typeface="+mn-lt"/>
          <a:ea typeface="+mn-ea"/>
          <a:cs typeface="+mn-cs"/>
        </a:defRPr>
      </a:lvl4pPr>
      <a:lvl5pPr marL="819150" indent="-28575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1276350" indent="-285750" algn="l" rtl="0" fontAlgn="base">
        <a:lnSpc>
          <a:spcPts val="2400"/>
        </a:lnSpc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1733550" indent="-285750" algn="l" rtl="0" fontAlgn="base">
        <a:lnSpc>
          <a:spcPts val="2400"/>
        </a:lnSpc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2190750" indent="-285750" algn="l" rtl="0" fontAlgn="base">
        <a:lnSpc>
          <a:spcPts val="2400"/>
        </a:lnSpc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2647950" indent="-285750" algn="l" rtl="0" fontAlgn="base">
        <a:lnSpc>
          <a:spcPts val="2400"/>
        </a:lnSpc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27264" y="180975"/>
            <a:ext cx="654367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1489" y="2309813"/>
            <a:ext cx="83391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0363" y="6454775"/>
            <a:ext cx="190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F355DC7-6946-43C5-9C18-D3CA2565024F}" type="slidenum">
              <a:rPr lang="en-GB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pic>
        <p:nvPicPr>
          <p:cNvPr id="59400" name="Picture 8" descr="SFA_BLK_A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339725"/>
            <a:ext cx="1712913" cy="1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26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xStyles>
    <p:titleStyle>
      <a:lvl1pPr algn="l" rtl="0" fontAlgn="base">
        <a:lnSpc>
          <a:spcPts val="6500"/>
        </a:lnSpc>
        <a:spcBef>
          <a:spcPct val="0"/>
        </a:spcBef>
        <a:spcAft>
          <a:spcPct val="0"/>
        </a:spcAft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ts val="65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l" rtl="0" fontAlgn="base">
        <a:lnSpc>
          <a:spcPts val="65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l" rtl="0" fontAlgn="base">
        <a:lnSpc>
          <a:spcPts val="65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l" rtl="0" fontAlgn="base">
        <a:lnSpc>
          <a:spcPts val="65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457200" algn="l" rtl="0" fontAlgn="base">
        <a:lnSpc>
          <a:spcPts val="65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914400" algn="l" rtl="0" fontAlgn="base">
        <a:lnSpc>
          <a:spcPts val="65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1371600" algn="l" rtl="0" fontAlgn="base">
        <a:lnSpc>
          <a:spcPts val="65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1828800" algn="l" rtl="0" fontAlgn="base">
        <a:lnSpc>
          <a:spcPts val="65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algn="l" rtl="0" fontAlgn="base">
        <a:lnSpc>
          <a:spcPts val="32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588" algn="l" rtl="0" fontAlgn="base">
        <a:lnSpc>
          <a:spcPts val="3200"/>
        </a:lnSpc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231775" indent="-228600" algn="l" rtl="0" fontAlgn="base">
        <a:lnSpc>
          <a:spcPts val="3200"/>
        </a:lnSpc>
        <a:spcBef>
          <a:spcPct val="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531813" indent="-298450" algn="l" rtl="0" fontAlgn="base">
        <a:lnSpc>
          <a:spcPts val="24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19150" indent="-285750" algn="l" rtl="0" fontAlgn="base">
        <a:lnSpc>
          <a:spcPts val="24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453339"/>
            <a:ext cx="9142413" cy="404663"/>
          </a:xfrm>
          <a:prstGeom prst="rect">
            <a:avLst/>
          </a:prstGeom>
          <a:solidFill>
            <a:srgbClr val="0C4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64420" y="6532560"/>
            <a:ext cx="19806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www.babcockinternational.com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8111" y="278938"/>
            <a:ext cx="886920" cy="780851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500058" y="6504790"/>
            <a:ext cx="2895600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 dirty="0"/>
              <a:t>August 2015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943" y="6504790"/>
            <a:ext cx="402124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22618A1-DFED-413B-BF04-637AA2483EF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493777" y="628689"/>
            <a:ext cx="7125833" cy="58477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93776" y="148133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7492" y="-28281"/>
            <a:ext cx="19575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Strictly 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26414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0C499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90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265113" algn="l" defTabSz="914400" rtl="0" eaLnBrk="1" latinLnBrk="0" hangingPunct="1">
        <a:spcBef>
          <a:spcPts val="9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265113" algn="l" defTabSz="914400" rtl="0" eaLnBrk="1" latinLnBrk="0" hangingPunct="1">
        <a:spcBef>
          <a:spcPts val="900"/>
        </a:spcBef>
        <a:buFont typeface="Arial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74638" algn="l" defTabSz="914400" rtl="0" eaLnBrk="1" latinLnBrk="0" hangingPunct="1">
        <a:spcBef>
          <a:spcPts val="9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ts val="600"/>
        </a:spcBef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2ABD-4A1F-4960-A611-9DAEC22F17D7}" type="datetimeFigureOut">
              <a:rPr lang="en-GB" smtClean="0"/>
              <a:t>22/11/2017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3C0A-91C9-448E-B9B7-9857580C54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87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  <p:sldLayoutId id="214748425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772400" cy="910628"/>
          </a:xfrm>
        </p:spPr>
        <p:txBody>
          <a:bodyPr>
            <a:noAutofit/>
          </a:bodyPr>
          <a:lstStyle/>
          <a:p>
            <a:br>
              <a:rPr lang="en-GB" sz="3600" b="1" dirty="0"/>
            </a:br>
            <a:r>
              <a:rPr lang="en-GB" sz="3600" b="1" dirty="0"/>
              <a:t>Higher and Degree Apprenticeships in England</a:t>
            </a:r>
            <a:br>
              <a:rPr lang="en-GB" sz="3600" b="1" dirty="0"/>
            </a:br>
            <a:endParaRPr lang="en-GB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79512" y="1268760"/>
            <a:ext cx="8654652" cy="4680520"/>
          </a:xfrm>
        </p:spPr>
        <p:txBody>
          <a:bodyPr>
            <a:normAutofit fontScale="92500" lnSpcReduction="20000"/>
          </a:bodyPr>
          <a:lstStyle/>
          <a:p>
            <a:endParaRPr lang="en-GB" sz="3200" dirty="0"/>
          </a:p>
          <a:p>
            <a:r>
              <a:rPr lang="en-GB" sz="3200" dirty="0"/>
              <a:t>UVAC Who we are and What we Do</a:t>
            </a:r>
          </a:p>
          <a:p>
            <a:r>
              <a:rPr lang="en-GB" sz="3200" dirty="0"/>
              <a:t>Apprenticeship and Higher Education</a:t>
            </a:r>
          </a:p>
          <a:p>
            <a:r>
              <a:rPr lang="en-GB" sz="3200" dirty="0"/>
              <a:t>Apprenticeship Delivery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A Basis for a Discussion on the Role of Technology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/>
              <a:t>England, Scotland, Wales and Northern Ireland – different terminology, policy, programmes and delivery systems</a:t>
            </a:r>
          </a:p>
          <a:p>
            <a:endParaRPr lang="en-GB" sz="3200" dirty="0"/>
          </a:p>
        </p:txBody>
      </p:sp>
      <p:pic>
        <p:nvPicPr>
          <p:cNvPr id="4" name="Picture 3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B5C5A97D-837C-480B-8CD1-0B33133515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857" y="6220951"/>
            <a:ext cx="1485943" cy="58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38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12" y="563854"/>
            <a:ext cx="8229600" cy="49006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600" b="1" dirty="0"/>
              <a:t>Apprenticeship – Some Key Points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69280" y="1124744"/>
            <a:ext cx="8229600" cy="4813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r>
              <a:rPr lang="en-GB" sz="2800" dirty="0"/>
              <a:t>The employer is in the ‘driving seat’ </a:t>
            </a:r>
          </a:p>
          <a:p>
            <a:r>
              <a:rPr lang="en-GB" sz="2800" dirty="0"/>
              <a:t>The employer </a:t>
            </a:r>
            <a:r>
              <a:rPr lang="en-GB" sz="2800" b="1" dirty="0"/>
              <a:t>not</a:t>
            </a:r>
            <a:r>
              <a:rPr lang="en-GB" sz="2800" dirty="0"/>
              <a:t> the individual is the ‘customer’ and ‘purchaser’</a:t>
            </a:r>
          </a:p>
          <a:p>
            <a:r>
              <a:rPr lang="en-GB" sz="2800" dirty="0"/>
              <a:t>The Apprentice MUST be employed</a:t>
            </a:r>
          </a:p>
          <a:p>
            <a:r>
              <a:rPr lang="en-GB" sz="2800" dirty="0"/>
              <a:t>A focus on those entering the workforce </a:t>
            </a:r>
            <a:r>
              <a:rPr lang="en-GB" sz="2800" b="1" dirty="0"/>
              <a:t>and</a:t>
            </a:r>
            <a:r>
              <a:rPr lang="en-GB" sz="2800" dirty="0"/>
              <a:t> existing employees</a:t>
            </a:r>
          </a:p>
          <a:p>
            <a:r>
              <a:rPr lang="en-GB" sz="2800" dirty="0"/>
              <a:t>The focus of the Apprenticeship is developing the knowledge, skills and behaviours as specified in the employer developed national Apprenticeship standard and assessed in accordance with the Assessment Plan</a:t>
            </a:r>
          </a:p>
          <a:p>
            <a:r>
              <a:rPr lang="en-GB" sz="2800" dirty="0"/>
              <a:t>Viability is based on the level of employer demand</a:t>
            </a:r>
          </a:p>
          <a:p>
            <a:r>
              <a:rPr lang="en-GB" sz="2800" dirty="0"/>
              <a:t>A system based on FE process – </a:t>
            </a:r>
            <a:r>
              <a:rPr lang="en-GB" sz="2800" dirty="0" err="1"/>
              <a:t>RoATP</a:t>
            </a:r>
            <a:r>
              <a:rPr lang="en-GB" sz="2800" dirty="0"/>
              <a:t>, ILR, ESFA Funding Rules etc. – slowly reflecting HE process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B5C5A97D-837C-480B-8CD1-0B33133515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857" y="6220951"/>
            <a:ext cx="1485943" cy="58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69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12" y="563854"/>
            <a:ext cx="8229600" cy="49006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600" b="1" dirty="0"/>
              <a:t>Apprenticeship – Some Key Figures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69280" y="1124744"/>
            <a:ext cx="8229600" cy="4813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r>
              <a:rPr lang="en-GB" sz="2600" dirty="0"/>
              <a:t>Approximately £2.5bn raised annually in England through the Apprenticeship levy</a:t>
            </a:r>
          </a:p>
          <a:p>
            <a:r>
              <a:rPr lang="en-GB" sz="2600" dirty="0"/>
              <a:t>3 million apprenticeship starts between 2015 and 2020</a:t>
            </a:r>
          </a:p>
          <a:p>
            <a:r>
              <a:rPr lang="en-GB" sz="2600" dirty="0"/>
              <a:t>2.3% - Statutory target for the employment of apprentices for public bodies with 250 or more employees</a:t>
            </a:r>
          </a:p>
          <a:p>
            <a:r>
              <a:rPr lang="en-GB" sz="2600" dirty="0"/>
              <a:t>Levy paying employers can claim 100% (up to the funding band) of the Training and Assessment costs of an Apprenticeship</a:t>
            </a:r>
          </a:p>
          <a:p>
            <a:r>
              <a:rPr lang="en-GB" sz="2600" dirty="0"/>
              <a:t>Non-levy paying employers can claim 90% (up to the funding band) of the Training and Assessment costs of an Apprenticeship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B5C5A97D-837C-480B-8CD1-0B33133515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857" y="6220951"/>
            <a:ext cx="1485943" cy="58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13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12" y="563854"/>
            <a:ext cx="8229600" cy="49006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600" b="1" dirty="0"/>
              <a:t>Apprenticeship – Some Key Figures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69280" y="1124744"/>
            <a:ext cx="8229600" cy="4813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r>
              <a:rPr lang="en-GB" sz="3100" dirty="0"/>
              <a:t>Approximately 40% of standards at HE level</a:t>
            </a:r>
          </a:p>
          <a:p>
            <a:r>
              <a:rPr lang="en-GB" sz="3100" dirty="0"/>
              <a:t>The ‘big’ levy paying public sector – Degree Apprenticeships developed/being developed for Registered Nursing (NHS) Social Worker (Local Authorities), Police  Constables (Police Forces)</a:t>
            </a:r>
          </a:p>
          <a:p>
            <a:r>
              <a:rPr lang="en-GB" sz="3100" dirty="0"/>
              <a:t>STEM areas; Degree Apprenticeships – e.g. manufacturing engineer, digital technology solutions and construction professions</a:t>
            </a:r>
          </a:p>
          <a:p>
            <a:r>
              <a:rPr lang="en-GB" sz="3100" dirty="0"/>
              <a:t>Chartered Manager Degree Apprenticeship   </a:t>
            </a:r>
          </a:p>
          <a:p>
            <a:r>
              <a:rPr lang="en-GB" sz="3100" dirty="0"/>
              <a:t>Higher level skills a priority for employers, LEPs and Government</a:t>
            </a:r>
          </a:p>
          <a:p>
            <a:r>
              <a:rPr lang="en-GB" sz="3100" dirty="0"/>
              <a:t>BUT a tension between numbers and affordability and an ESFA system focused on Further Education and lower level skills provision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B5C5A97D-837C-480B-8CD1-0B33133515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857" y="6220951"/>
            <a:ext cx="1485943" cy="58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40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12" y="563854"/>
            <a:ext cx="8229600" cy="49006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600" b="1" dirty="0"/>
              <a:t>Apprenticeship – The Future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69280" y="1124744"/>
            <a:ext cx="8229600" cy="4813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r>
              <a:rPr lang="en-GB" sz="2400" dirty="0"/>
              <a:t>Where will levy paying employers spend their levy?</a:t>
            </a:r>
          </a:p>
          <a:p>
            <a:r>
              <a:rPr lang="en-GB" sz="2400" dirty="0"/>
              <a:t>What Apprenticeship provision will non-levy paying employers purchase </a:t>
            </a:r>
            <a:r>
              <a:rPr lang="en-GB" sz="2400" b="1" dirty="0"/>
              <a:t>in due course </a:t>
            </a:r>
            <a:r>
              <a:rPr lang="en-GB" sz="2400" dirty="0"/>
              <a:t>through the Apprenticeship service?</a:t>
            </a:r>
          </a:p>
          <a:p>
            <a:r>
              <a:rPr lang="en-GB" sz="2400" dirty="0"/>
              <a:t>Where will Government and the Institute for Apprenticeship ‘</a:t>
            </a:r>
            <a:r>
              <a:rPr lang="en-GB" sz="2400" dirty="0" err="1"/>
              <a:t>intentivise</a:t>
            </a:r>
            <a:r>
              <a:rPr lang="en-GB" sz="2400" dirty="0"/>
              <a:t>’ delivery?</a:t>
            </a:r>
          </a:p>
          <a:p>
            <a:r>
              <a:rPr lang="en-GB" sz="2400" dirty="0"/>
              <a:t>Will ESFA ‘systems’ and ‘focus’ block the delivery of the Degree Apprenticeships employers want?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B5C5A97D-837C-480B-8CD1-0B33133515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857" y="6220951"/>
            <a:ext cx="1485943" cy="58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31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12" y="563854"/>
            <a:ext cx="8229600" cy="49006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600" b="1" dirty="0"/>
              <a:t>Apprenticeship – The Future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69280" y="1124744"/>
            <a:ext cx="8229600" cy="4813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r>
              <a:rPr lang="en-GB" sz="2800" i="1" dirty="0"/>
              <a:t>Recruitment</a:t>
            </a:r>
            <a:r>
              <a:rPr lang="en-GB" sz="2800" dirty="0"/>
              <a:t> - A ‘debt free’ higher education offer for individuals – learn while you earn and your employer pays your fees </a:t>
            </a:r>
          </a:p>
          <a:p>
            <a:r>
              <a:rPr lang="en-GB" sz="2800" i="1" dirty="0"/>
              <a:t>Impact on productivity and employability </a:t>
            </a:r>
            <a:r>
              <a:rPr lang="en-GB" sz="2800" dirty="0"/>
              <a:t>– link to national, regional and LEP skills priorities and focus on business performance</a:t>
            </a:r>
          </a:p>
          <a:p>
            <a:r>
              <a:rPr lang="en-GB" sz="2800" i="1" dirty="0"/>
              <a:t>Employer engagement </a:t>
            </a:r>
            <a:r>
              <a:rPr lang="en-GB" sz="2800" dirty="0"/>
              <a:t> - work with employers on the design and delivery of HE programmes</a:t>
            </a:r>
          </a:p>
          <a:p>
            <a:r>
              <a:rPr lang="en-GB" sz="2800" i="1" dirty="0"/>
              <a:t>Partnership delivery </a:t>
            </a:r>
            <a:r>
              <a:rPr lang="en-GB" sz="2800" dirty="0"/>
              <a:t>– work with further education colleges and independent training providers</a:t>
            </a:r>
          </a:p>
          <a:p>
            <a:r>
              <a:rPr lang="en-GB" sz="2800" i="1" dirty="0"/>
              <a:t>Competition</a:t>
            </a:r>
            <a:r>
              <a:rPr lang="en-GB" sz="2800" dirty="0"/>
              <a:t> – from other HEIs, further education colleges and independent training providers</a:t>
            </a:r>
          </a:p>
          <a:p>
            <a:r>
              <a:rPr lang="en-GB" sz="2800" i="1" dirty="0"/>
              <a:t>Widening access and social mobility </a:t>
            </a:r>
            <a:r>
              <a:rPr lang="en-GB" sz="2800" dirty="0"/>
              <a:t>– a work-based progression pathway from level 3 to level 7</a:t>
            </a:r>
          </a:p>
          <a:p>
            <a:r>
              <a:rPr lang="en-GB" sz="2800" i="1" dirty="0"/>
              <a:t>Link to the research agenda </a:t>
            </a:r>
            <a:r>
              <a:rPr lang="en-GB" sz="2800" dirty="0"/>
              <a:t>– level 7 and 8 Degree Apprenticeships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B5C5A97D-837C-480B-8CD1-0B33133515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857" y="6220951"/>
            <a:ext cx="1485943" cy="58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99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0D03D-438A-4458-B005-119DE99DE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4000" b="1" dirty="0"/>
              <a:t>Key Policy Elements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26650-22A3-451A-B20B-20AF413D0A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2" y="1018289"/>
            <a:ext cx="4248472" cy="54006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GB" sz="2000" b="1" dirty="0"/>
              <a:t>Funding </a:t>
            </a:r>
            <a:endParaRPr lang="en-GB" sz="1800" b="1" dirty="0"/>
          </a:p>
          <a:p>
            <a:pPr lvl="1">
              <a:spcBef>
                <a:spcPct val="50000"/>
              </a:spcBef>
              <a:buClr>
                <a:schemeClr val="tx1"/>
              </a:buClr>
            </a:pPr>
            <a:r>
              <a:rPr lang="en-GB" sz="1800" dirty="0"/>
              <a:t>Levy versus non-Levy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</a:pPr>
            <a:r>
              <a:rPr lang="en-GB" sz="1800" dirty="0"/>
              <a:t>Co-investment 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</a:pPr>
            <a:r>
              <a:rPr lang="en-GB" sz="1800" dirty="0"/>
              <a:t>Incentivising employers to invest in higher level skills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</a:pPr>
            <a:endParaRPr lang="en-GB" sz="1600" dirty="0"/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GB" sz="2000" b="1" dirty="0"/>
              <a:t>Role of Government  and Agencies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</a:pPr>
            <a:r>
              <a:rPr lang="en-GB" sz="1800" dirty="0"/>
              <a:t>ESFA Procurement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</a:pPr>
            <a:r>
              <a:rPr lang="en-GB" sz="1800" dirty="0"/>
              <a:t>Institute for Apprenticeships Approval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</a:pPr>
            <a:r>
              <a:rPr lang="en-GB" sz="1800" dirty="0"/>
              <a:t>Sticking to the Reforms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</a:pPr>
            <a:endParaRPr lang="en-GB" sz="1600" dirty="0"/>
          </a:p>
          <a:p>
            <a:pPr marL="342900" lvl="1" indent="-342900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GB" sz="2000" b="1" dirty="0"/>
              <a:t>Employer Leadership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</a:pPr>
            <a:endParaRPr lang="en-GB" sz="1600" dirty="0"/>
          </a:p>
          <a:p>
            <a:pPr lvl="1">
              <a:spcBef>
                <a:spcPct val="50000"/>
              </a:spcBef>
              <a:buClr>
                <a:schemeClr val="tx1"/>
              </a:buClr>
            </a:pPr>
            <a:endParaRPr lang="en-GB" sz="1600" dirty="0"/>
          </a:p>
          <a:p>
            <a:pPr>
              <a:spcBef>
                <a:spcPct val="50000"/>
              </a:spcBef>
              <a:buClr>
                <a:schemeClr val="tx1"/>
              </a:buClr>
            </a:pPr>
            <a:endParaRPr lang="en-GB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685B4-8542-42D9-AA95-2F11F244D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4824" y="980728"/>
            <a:ext cx="4411672" cy="543816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GB" sz="2000" b="1" dirty="0"/>
              <a:t>Quality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</a:pPr>
            <a:r>
              <a:rPr lang="en-GB" sz="1800" dirty="0"/>
              <a:t>Role of all organisations set out in DfE </a:t>
            </a:r>
            <a:r>
              <a:rPr lang="en-GB" sz="1800" i="1" dirty="0"/>
              <a:t>Apprenticeship Accountabilities Statement </a:t>
            </a:r>
            <a:r>
              <a:rPr lang="en-GB" sz="1800" dirty="0"/>
              <a:t>including HEFCE</a:t>
            </a:r>
            <a:endParaRPr lang="en-GB" sz="1800" i="1" dirty="0"/>
          </a:p>
          <a:p>
            <a:pPr lvl="1">
              <a:spcBef>
                <a:spcPct val="50000"/>
              </a:spcBef>
              <a:buClr>
                <a:schemeClr val="tx1"/>
              </a:buClr>
            </a:pPr>
            <a:r>
              <a:rPr lang="en-GB" sz="1800" dirty="0"/>
              <a:t>Position Statement from QAA set out in </a:t>
            </a:r>
            <a:r>
              <a:rPr lang="en-GB" sz="1800" i="1" dirty="0"/>
              <a:t>Quality Assuring Higher Education in Apprenticeships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</a:pPr>
            <a:r>
              <a:rPr lang="en-GB" sz="1800" dirty="0"/>
              <a:t>QAA Quality Code being revised</a:t>
            </a:r>
          </a:p>
          <a:p>
            <a:pPr marL="457200" lvl="1" indent="0">
              <a:spcBef>
                <a:spcPct val="50000"/>
              </a:spcBef>
              <a:buClr>
                <a:schemeClr val="tx1"/>
              </a:buClr>
              <a:buNone/>
            </a:pPr>
            <a:endParaRPr lang="en-GB" sz="1800" dirty="0"/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GB" sz="2000" b="1" dirty="0"/>
              <a:t>Post-16 Skills Plan and Technical Education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</a:pPr>
            <a:r>
              <a:rPr lang="en-GB" sz="1800" dirty="0"/>
              <a:t>Introduction of T-Levels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</a:pPr>
            <a:r>
              <a:rPr lang="en-GB" sz="1800" dirty="0"/>
              <a:t>Use of Traineeships</a:t>
            </a:r>
          </a:p>
          <a:p>
            <a:pPr marL="457200" lvl="1" indent="0">
              <a:spcBef>
                <a:spcPct val="50000"/>
              </a:spcBef>
              <a:buClr>
                <a:schemeClr val="tx1"/>
              </a:buClr>
              <a:buNone/>
            </a:pPr>
            <a:endParaRPr lang="en-GB" sz="1600" dirty="0"/>
          </a:p>
        </p:txBody>
      </p:sp>
      <p:pic>
        <p:nvPicPr>
          <p:cNvPr id="5" name="Picture 4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B5C5A97D-837C-480B-8CD1-0B33133515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857" y="6220951"/>
            <a:ext cx="1485943" cy="58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36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08" y="519671"/>
            <a:ext cx="8229600" cy="490066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en-GB" sz="2400" b="1" dirty="0"/>
            </a:br>
            <a:r>
              <a:rPr lang="en-GB" sz="3200" b="1" dirty="0"/>
              <a:t>Higher and Degree Apprenticeship in England – Impacts on all Functions in an HEI</a:t>
            </a:r>
            <a:br>
              <a:rPr lang="en-GB" sz="3200" dirty="0"/>
            </a:br>
            <a:endParaRPr lang="en-GB" sz="3200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69280" y="1124744"/>
            <a:ext cx="8229600" cy="4813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700" dirty="0"/>
          </a:p>
          <a:p>
            <a:r>
              <a:rPr lang="en-GB" sz="1700" dirty="0"/>
              <a:t>Executive – </a:t>
            </a:r>
            <a:r>
              <a:rPr lang="en-GB" sz="1700" i="1" dirty="0"/>
              <a:t>Application to </a:t>
            </a:r>
            <a:r>
              <a:rPr lang="en-GB" sz="1700" i="1" dirty="0" err="1"/>
              <a:t>RoATP</a:t>
            </a:r>
            <a:r>
              <a:rPr lang="en-GB" sz="1700" i="1" dirty="0"/>
              <a:t> – how the HEI can deliver high quality apprenticeships</a:t>
            </a:r>
          </a:p>
          <a:p>
            <a:r>
              <a:rPr lang="en-GB" sz="1700" dirty="0"/>
              <a:t>Finance – </a:t>
            </a:r>
            <a:r>
              <a:rPr lang="en-GB" sz="1700" i="1" dirty="0"/>
              <a:t>Apprenticeship Service/ESFA, Contractual Relationships with ESFA, employers, sub-contractors (potentially) and EPAOs, tendering, costing and negotiation </a:t>
            </a:r>
            <a:endParaRPr lang="en-GB" sz="1700" dirty="0"/>
          </a:p>
          <a:p>
            <a:r>
              <a:rPr lang="en-GB" sz="1700" dirty="0"/>
              <a:t>Legal - </a:t>
            </a:r>
            <a:r>
              <a:rPr lang="en-GB" sz="1700" i="1" dirty="0"/>
              <a:t>Apprenticeship Service/ESFA, Contractual Relationships with ESFA, employers, sub-contractors (potentially) and EPAOs </a:t>
            </a:r>
            <a:endParaRPr lang="en-GB" sz="1700" dirty="0"/>
          </a:p>
          <a:p>
            <a:r>
              <a:rPr lang="en-GB" sz="1700" dirty="0"/>
              <a:t>Quality Assurance and Audit – </a:t>
            </a:r>
            <a:r>
              <a:rPr lang="en-GB" sz="1700" i="1" dirty="0"/>
              <a:t>Degree Apprenticeship – HEFCE/QAA, Higher Apprenticeship level 4 and 5 HEFCE/Ofsted approach.  All provision is subject to ESFA audit.</a:t>
            </a:r>
            <a:endParaRPr lang="en-GB" sz="1700" dirty="0"/>
          </a:p>
          <a:p>
            <a:r>
              <a:rPr lang="en-GB" sz="1700" dirty="0"/>
              <a:t>Marketing – </a:t>
            </a:r>
            <a:r>
              <a:rPr lang="en-GB" sz="1700" i="1" dirty="0"/>
              <a:t>Apprenticeship Service and work with employers</a:t>
            </a:r>
            <a:endParaRPr lang="en-GB" sz="1700" dirty="0"/>
          </a:p>
          <a:p>
            <a:r>
              <a:rPr lang="en-GB" sz="1700" dirty="0"/>
              <a:t>Recruitment – </a:t>
            </a:r>
            <a:r>
              <a:rPr lang="en-GB" sz="1700" i="1" dirty="0"/>
              <a:t>Apprentices/students recruited with employers or employer purchases provision for employee(s), Apprenticeship Agreement and Commitment Statement</a:t>
            </a:r>
            <a:endParaRPr lang="en-GB" sz="1700" dirty="0"/>
          </a:p>
          <a:p>
            <a:r>
              <a:rPr lang="en-GB" sz="1700" dirty="0"/>
              <a:t>Monitoring and Data Returns – </a:t>
            </a:r>
            <a:r>
              <a:rPr lang="en-GB" sz="1700" i="1" dirty="0"/>
              <a:t>Requirement to use the ILR</a:t>
            </a:r>
            <a:endParaRPr lang="en-GB" sz="1700" dirty="0"/>
          </a:p>
          <a:p>
            <a:r>
              <a:rPr lang="en-GB" sz="1700" dirty="0"/>
              <a:t>AND Actual Delivery and Assessment of a programme in accordance with ESFA Funding Rules, the Apprenticeship Standard, Assessment Plan and existing institution and HE regulations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B5C5A97D-837C-480B-8CD1-0B33133515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857" y="6220951"/>
            <a:ext cx="1485943" cy="58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51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08" y="519671"/>
            <a:ext cx="8229600" cy="490066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en-GB" sz="2400" b="1" dirty="0"/>
            </a:br>
            <a:r>
              <a:rPr lang="en-GB" sz="2400" b="1" dirty="0"/>
              <a:t>Higher and Degree Apprenticeship in England – Seven Key Points</a:t>
            </a:r>
            <a:br>
              <a:rPr lang="en-GB" sz="2400" dirty="0"/>
            </a:br>
            <a:endParaRPr lang="en-GB" sz="2400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69280" y="1124744"/>
            <a:ext cx="8229600" cy="4813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700" dirty="0"/>
          </a:p>
          <a:p>
            <a:r>
              <a:rPr lang="en-GB" dirty="0"/>
              <a:t>The employer NOT the learner is the purchaser and customer</a:t>
            </a:r>
          </a:p>
          <a:p>
            <a:r>
              <a:rPr lang="en-GB" dirty="0"/>
              <a:t>Apprenticeship is focused on developing the knowledge, skills and behaviours required to be occupationally competent</a:t>
            </a:r>
          </a:p>
          <a:p>
            <a:r>
              <a:rPr lang="en-GB" dirty="0"/>
              <a:t>The Apprenticeship ‘Trinity’ – ESFA Funding Rules, Apprenticeship Standard and Apprenticeship Assessment Plan</a:t>
            </a:r>
          </a:p>
          <a:p>
            <a:r>
              <a:rPr lang="en-GB" dirty="0"/>
              <a:t>Funding is provided to deliver a training programme to enable an individual to pass their Apprenticeship End Point Assessment and NOT specifically to deliver a Higher Education Qualification </a:t>
            </a:r>
          </a:p>
          <a:p>
            <a:r>
              <a:rPr lang="en-GB" dirty="0"/>
              <a:t>Separate End Point Assessment except for Integrated Degree Apprenticeship</a:t>
            </a:r>
          </a:p>
          <a:p>
            <a:r>
              <a:rPr lang="en-GB" dirty="0"/>
              <a:t>ESFA regulates the funding system for Apprenticeship not HEFCE but HEFCE is the regulator for HE qualifications</a:t>
            </a:r>
          </a:p>
          <a:p>
            <a:r>
              <a:rPr lang="en-GB" dirty="0"/>
              <a:t>The Apprenticeship system is based on FE process and has an FE ethos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B5C5A97D-837C-480B-8CD1-0B33133515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857" y="6220951"/>
            <a:ext cx="1485943" cy="58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98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6C128-9441-4A34-BD55-FD07F66F7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/>
              <a:t>Impact on </a:t>
            </a:r>
            <a:br>
              <a:rPr lang="en-GB" dirty="0"/>
            </a:br>
            <a:r>
              <a:rPr lang="en-GB" dirty="0"/>
              <a:t>Resourcing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0B176D-CAD1-4CDE-82FA-4FE7F9CAB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951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92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21B7557-A794-439B-9926-2671AB0E2A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0260960"/>
              </p:ext>
            </p:extLst>
          </p:nvPr>
        </p:nvGraphicFramePr>
        <p:xfrm>
          <a:off x="-467360" y="482745"/>
          <a:ext cx="11551920" cy="6043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DFDA62D2-5BB0-47C7-8F5A-AE0669C6B507}"/>
              </a:ext>
            </a:extLst>
          </p:cNvPr>
          <p:cNvGrpSpPr/>
          <p:nvPr/>
        </p:nvGrpSpPr>
        <p:grpSpPr>
          <a:xfrm>
            <a:off x="3834063" y="2107008"/>
            <a:ext cx="2949073" cy="2966355"/>
            <a:chOff x="2310062" y="2823411"/>
            <a:chExt cx="2454443" cy="246815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DCA66F0-DB0F-4E89-832F-FFF64312747A}"/>
                </a:ext>
              </a:extLst>
            </p:cNvPr>
            <p:cNvSpPr/>
            <p:nvPr/>
          </p:nvSpPr>
          <p:spPr>
            <a:xfrm>
              <a:off x="2310062" y="2823411"/>
              <a:ext cx="2454443" cy="24491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8628E9D-4427-4D7B-80B6-27203A62039F}"/>
                </a:ext>
              </a:extLst>
            </p:cNvPr>
            <p:cNvSpPr txBox="1"/>
            <p:nvPr/>
          </p:nvSpPr>
          <p:spPr>
            <a:xfrm rot="250615">
              <a:off x="2582938" y="3089890"/>
              <a:ext cx="1876604" cy="22016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ArchUp">
                <a:avLst>
                  <a:gd name="adj" fmla="val 8170960"/>
                </a:avLst>
              </a:prstTxWarp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Development / Employer  Account Team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E428F34D-5F69-435A-A8AA-09B5FB06E81E}"/>
              </a:ext>
            </a:extLst>
          </p:cNvPr>
          <p:cNvSpPr/>
          <p:nvPr/>
        </p:nvSpPr>
        <p:spPr>
          <a:xfrm>
            <a:off x="4547870" y="2891271"/>
            <a:ext cx="1571352" cy="1574800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FACULTY</a:t>
            </a:r>
            <a:r>
              <a:rPr lang="en-GB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0380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16A458-0BBC-4550-B14A-3F4521E88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0C707459-7DF5-4E59-9580-446B9C3040D9}"/>
              </a:ext>
            </a:extLst>
          </p:cNvPr>
          <p:cNvSpPr txBox="1">
            <a:spLocks/>
          </p:cNvSpPr>
          <p:nvPr/>
        </p:nvSpPr>
        <p:spPr>
          <a:xfrm>
            <a:off x="-74472" y="191917"/>
            <a:ext cx="9292943" cy="672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Apprenticeship Operational Delivery Journey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A523ABE-ECBB-440F-A445-1A8E7E55229D}"/>
              </a:ext>
            </a:extLst>
          </p:cNvPr>
          <p:cNvGrpSpPr/>
          <p:nvPr/>
        </p:nvGrpSpPr>
        <p:grpSpPr>
          <a:xfrm>
            <a:off x="174913" y="893288"/>
            <a:ext cx="8794171" cy="1070067"/>
            <a:chOff x="11269" y="1540804"/>
            <a:chExt cx="8489451" cy="967408"/>
          </a:xfrm>
          <a:solidFill>
            <a:schemeClr val="accent2"/>
          </a:solidFill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AF543915-D60E-4413-BEA9-CE6A4A633ABF}"/>
                </a:ext>
              </a:extLst>
            </p:cNvPr>
            <p:cNvSpPr/>
            <p:nvPr/>
          </p:nvSpPr>
          <p:spPr bwMode="auto">
            <a:xfrm>
              <a:off x="2185044" y="1549727"/>
              <a:ext cx="911017" cy="524592"/>
            </a:xfrm>
            <a:prstGeom prst="righ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3672DEEC-3F27-458E-B79F-E80EB15C4C14}"/>
                </a:ext>
              </a:extLst>
            </p:cNvPr>
            <p:cNvSpPr/>
            <p:nvPr/>
          </p:nvSpPr>
          <p:spPr bwMode="auto">
            <a:xfrm>
              <a:off x="5501613" y="1540804"/>
              <a:ext cx="899107" cy="524592"/>
            </a:xfrm>
            <a:prstGeom prst="righ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00E6985-3BB5-4148-BAE0-307080382B5F}"/>
                </a:ext>
              </a:extLst>
            </p:cNvPr>
            <p:cNvSpPr/>
            <p:nvPr/>
          </p:nvSpPr>
          <p:spPr bwMode="auto">
            <a:xfrm>
              <a:off x="11269" y="1574640"/>
              <a:ext cx="2049137" cy="855278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500" dirty="0">
                  <a:solidFill>
                    <a:schemeClr val="bg1"/>
                  </a:solidFill>
                  <a:latin typeface="Arial" charset="0"/>
                  <a:ea typeface="ＭＳ Ｐゴシック" charset="-128"/>
                </a:rPr>
                <a:t>Preparation 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0F3F08B-71D7-42B2-9717-E94A133B6640}"/>
                </a:ext>
              </a:extLst>
            </p:cNvPr>
            <p:cNvSpPr/>
            <p:nvPr/>
          </p:nvSpPr>
          <p:spPr bwMode="auto">
            <a:xfrm>
              <a:off x="6451583" y="1549727"/>
              <a:ext cx="2049137" cy="958485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500" dirty="0">
                  <a:solidFill>
                    <a:schemeClr val="bg1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Evaluation</a:t>
              </a:r>
              <a:endParaRPr lang="en-GB" sz="2400" dirty="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5DBB095-5244-4293-8A26-C58935E4C8B9}"/>
              </a:ext>
            </a:extLst>
          </p:cNvPr>
          <p:cNvSpPr/>
          <p:nvPr/>
        </p:nvSpPr>
        <p:spPr bwMode="auto">
          <a:xfrm>
            <a:off x="289142" y="2952100"/>
            <a:ext cx="1190851" cy="517115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Enquiry Handling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C4C867F-B5D9-4A41-8E09-EA5FA3133464}"/>
              </a:ext>
            </a:extLst>
          </p:cNvPr>
          <p:cNvSpPr/>
          <p:nvPr/>
        </p:nvSpPr>
        <p:spPr bwMode="auto">
          <a:xfrm>
            <a:off x="230236" y="4244209"/>
            <a:ext cx="1176465" cy="517115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Eligibility 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2D0C2119-D384-4E8F-B45F-BC894FB0EA5A}"/>
              </a:ext>
            </a:extLst>
          </p:cNvPr>
          <p:cNvSpPr/>
          <p:nvPr/>
        </p:nvSpPr>
        <p:spPr bwMode="auto">
          <a:xfrm rot="5400000">
            <a:off x="514134" y="3626767"/>
            <a:ext cx="642236" cy="473440"/>
          </a:xfrm>
          <a:prstGeom prst="rightArrow">
            <a:avLst/>
          </a:prstGeom>
          <a:solidFill>
            <a:srgbClr val="C5D0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29B8517D-3361-4FA3-9DE1-1744013F12CF}"/>
              </a:ext>
            </a:extLst>
          </p:cNvPr>
          <p:cNvSpPr/>
          <p:nvPr/>
        </p:nvSpPr>
        <p:spPr bwMode="auto">
          <a:xfrm rot="5400000">
            <a:off x="580084" y="2327885"/>
            <a:ext cx="589315" cy="473440"/>
          </a:xfrm>
          <a:prstGeom prst="rightArrow">
            <a:avLst/>
          </a:prstGeom>
          <a:solidFill>
            <a:srgbClr val="C5D0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2B6EC8-7FA7-47CB-9481-936F38056BC6}"/>
              </a:ext>
            </a:extLst>
          </p:cNvPr>
          <p:cNvSpPr/>
          <p:nvPr/>
        </p:nvSpPr>
        <p:spPr bwMode="auto">
          <a:xfrm>
            <a:off x="7892397" y="2957616"/>
            <a:ext cx="1106671" cy="517115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Quality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0BF7E54-A4E6-4A57-B66C-5EA454F66010}"/>
              </a:ext>
            </a:extLst>
          </p:cNvPr>
          <p:cNvSpPr/>
          <p:nvPr/>
        </p:nvSpPr>
        <p:spPr bwMode="auto">
          <a:xfrm>
            <a:off x="7922584" y="4419369"/>
            <a:ext cx="1106671" cy="517115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Evidence Pack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1738E86E-2618-4744-80F9-C4D591107928}"/>
              </a:ext>
            </a:extLst>
          </p:cNvPr>
          <p:cNvSpPr/>
          <p:nvPr/>
        </p:nvSpPr>
        <p:spPr bwMode="auto">
          <a:xfrm rot="5400000">
            <a:off x="8154799" y="3728976"/>
            <a:ext cx="642238" cy="465729"/>
          </a:xfrm>
          <a:prstGeom prst="rightArrow">
            <a:avLst/>
          </a:prstGeom>
          <a:solidFill>
            <a:srgbClr val="C5D0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9FF03E00-BCA3-4400-8A3A-0A2D8CC43F53}"/>
              </a:ext>
            </a:extLst>
          </p:cNvPr>
          <p:cNvSpPr/>
          <p:nvPr/>
        </p:nvSpPr>
        <p:spPr bwMode="auto">
          <a:xfrm rot="5400000">
            <a:off x="8157048" y="2363363"/>
            <a:ext cx="589313" cy="465729"/>
          </a:xfrm>
          <a:prstGeom prst="rightArrow">
            <a:avLst/>
          </a:prstGeom>
          <a:solidFill>
            <a:srgbClr val="C5D0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CF2E6E11-0C67-49BE-B19E-E4DDD0C639CA}"/>
              </a:ext>
            </a:extLst>
          </p:cNvPr>
          <p:cNvSpPr/>
          <p:nvPr/>
        </p:nvSpPr>
        <p:spPr bwMode="auto">
          <a:xfrm rot="5400000">
            <a:off x="497350" y="5020882"/>
            <a:ext cx="642236" cy="473440"/>
          </a:xfrm>
          <a:prstGeom prst="rightArrow">
            <a:avLst/>
          </a:prstGeom>
          <a:solidFill>
            <a:srgbClr val="C5D0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DBD9770-BD2C-409D-9942-286E8DAA5FE9}"/>
              </a:ext>
            </a:extLst>
          </p:cNvPr>
          <p:cNvSpPr/>
          <p:nvPr/>
        </p:nvSpPr>
        <p:spPr bwMode="auto">
          <a:xfrm>
            <a:off x="204897" y="5753880"/>
            <a:ext cx="1260711" cy="517115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Documents 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556170C-F0AC-4ED3-B69D-BF0B1514880B}"/>
              </a:ext>
            </a:extLst>
          </p:cNvPr>
          <p:cNvSpPr/>
          <p:nvPr/>
        </p:nvSpPr>
        <p:spPr bwMode="auto">
          <a:xfrm>
            <a:off x="7795968" y="5753879"/>
            <a:ext cx="1237354" cy="517115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Satisfaction </a:t>
            </a: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38ED7A3F-00B2-4F5F-8544-62F3C934E277}"/>
              </a:ext>
            </a:extLst>
          </p:cNvPr>
          <p:cNvSpPr/>
          <p:nvPr/>
        </p:nvSpPr>
        <p:spPr bwMode="auto">
          <a:xfrm rot="5400000">
            <a:off x="8154799" y="5145871"/>
            <a:ext cx="642238" cy="465729"/>
          </a:xfrm>
          <a:prstGeom prst="rightArrow">
            <a:avLst/>
          </a:prstGeom>
          <a:solidFill>
            <a:srgbClr val="C5D0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B8DCCD23-5AC1-489C-A3BF-83DC1830CC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5980331"/>
              </p:ext>
            </p:extLst>
          </p:nvPr>
        </p:nvGraphicFramePr>
        <p:xfrm>
          <a:off x="1459389" y="1008895"/>
          <a:ext cx="6550720" cy="53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EE849269-439E-465E-B183-91743CE7298A}"/>
              </a:ext>
            </a:extLst>
          </p:cNvPr>
          <p:cNvSpPr txBox="1"/>
          <p:nvPr/>
        </p:nvSpPr>
        <p:spPr>
          <a:xfrm>
            <a:off x="2650240" y="2059548"/>
            <a:ext cx="208771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>
                <a:solidFill>
                  <a:schemeClr val="bg1"/>
                </a:solidFill>
              </a:rPr>
              <a:t>       ANNUAL :</a:t>
            </a:r>
          </a:p>
          <a:p>
            <a:pPr lvl="0" algn="ctr"/>
            <a:r>
              <a:rPr lang="en-US" sz="1600" dirty="0">
                <a:solidFill>
                  <a:schemeClr val="bg1"/>
                </a:solidFill>
              </a:rPr>
              <a:t>Final Incentive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Payment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Employer &amp; Apprentice  </a:t>
            </a:r>
            <a:r>
              <a:rPr lang="en-US" sz="1600" dirty="0">
                <a:solidFill>
                  <a:schemeClr val="bg1"/>
                </a:solidFill>
              </a:rPr>
              <a:t>Satisfaction Survey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Programme Review </a:t>
            </a:r>
          </a:p>
          <a:p>
            <a:pPr algn="ctr"/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2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779" y="80039"/>
            <a:ext cx="7772400" cy="756673"/>
          </a:xfrm>
        </p:spPr>
        <p:txBody>
          <a:bodyPr>
            <a:normAutofit/>
          </a:bodyPr>
          <a:lstStyle/>
          <a:p>
            <a:r>
              <a:rPr lang="en-GB" sz="3600" b="1" dirty="0"/>
              <a:t>Introduction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980728"/>
            <a:ext cx="4680520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/>
              <a:t>UVAC – Our Role</a:t>
            </a:r>
          </a:p>
          <a:p>
            <a:r>
              <a:rPr lang="en-GB" sz="2000" dirty="0"/>
              <a:t>Not for profit, HE organisation established to champion higher level vocational learning</a:t>
            </a:r>
          </a:p>
          <a:p>
            <a:endParaRPr lang="en-GB" sz="2000" dirty="0"/>
          </a:p>
          <a:p>
            <a:r>
              <a:rPr lang="en-GB" sz="2000" dirty="0"/>
              <a:t>HE and Awarding Organisation membership</a:t>
            </a:r>
          </a:p>
          <a:p>
            <a:endParaRPr lang="en-GB" sz="2000" dirty="0"/>
          </a:p>
          <a:p>
            <a:r>
              <a:rPr lang="en-GB" sz="2000" dirty="0"/>
              <a:t>Advocacy, Research and Dissemination</a:t>
            </a:r>
          </a:p>
          <a:p>
            <a:endParaRPr lang="en-GB" sz="2000" dirty="0"/>
          </a:p>
          <a:p>
            <a:r>
              <a:rPr lang="en-GB" sz="2000" dirty="0"/>
              <a:t>UVAC Journal </a:t>
            </a:r>
            <a:r>
              <a:rPr lang="en-GB" sz="2000" b="1" i="1" dirty="0"/>
              <a:t>Higher Education, Skills and Work-based Learning</a:t>
            </a:r>
          </a:p>
          <a:p>
            <a:pPr lvl="1"/>
            <a:r>
              <a:rPr lang="en-GB" sz="1800" dirty="0"/>
              <a:t>Special Edition 2012 </a:t>
            </a:r>
            <a:r>
              <a:rPr lang="en-GB" sz="1800" i="1" dirty="0"/>
              <a:t>The Future of Higher Apprenticeships in the UK</a:t>
            </a:r>
          </a:p>
          <a:p>
            <a:pPr lvl="1"/>
            <a:r>
              <a:rPr lang="en-GB" sz="1800" dirty="0"/>
              <a:t>Special Issue 2016 </a:t>
            </a:r>
            <a:r>
              <a:rPr lang="en-GB" sz="1800" i="1" dirty="0"/>
              <a:t>Higher and Degree Apprenticeships: Creating the Future Workforce</a:t>
            </a:r>
          </a:p>
          <a:p>
            <a:endParaRPr lang="en-GB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268760"/>
            <a:ext cx="42799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66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D496E-52B2-4CEB-A415-6D5E17FE1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/>
              <a:t>Resourcing &amp; Delivery Considerations &amp; Advice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A8093-4034-4303-AD0C-2507F382D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200" y="1443038"/>
            <a:ext cx="4038600" cy="491966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Resource the Implementation Team </a:t>
            </a:r>
          </a:p>
          <a:p>
            <a:r>
              <a:rPr lang="en-GB" dirty="0"/>
              <a:t>Brief the University</a:t>
            </a:r>
          </a:p>
          <a:p>
            <a:pPr lvl="1"/>
            <a:r>
              <a:rPr lang="en-GB" dirty="0"/>
              <a:t>anyone speaking to employers</a:t>
            </a:r>
          </a:p>
          <a:p>
            <a:pPr lvl="1"/>
            <a:r>
              <a:rPr lang="en-GB" dirty="0"/>
              <a:t>Key functions</a:t>
            </a:r>
          </a:p>
          <a:p>
            <a:r>
              <a:rPr lang="en-GB" dirty="0"/>
              <a:t>You will need partners </a:t>
            </a:r>
          </a:p>
          <a:p>
            <a:pPr lvl="1"/>
            <a:r>
              <a:rPr lang="en-GB" dirty="0"/>
              <a:t>End-point Assessment of non integrated degree apprenticeships</a:t>
            </a:r>
          </a:p>
          <a:p>
            <a:r>
              <a:rPr lang="en-GB" dirty="0"/>
              <a:t>Employer at the centre </a:t>
            </a:r>
          </a:p>
          <a:p>
            <a:pPr lvl="1"/>
            <a:r>
              <a:rPr lang="en-GB" dirty="0"/>
              <a:t>Streamline contacts </a:t>
            </a:r>
          </a:p>
          <a:p>
            <a:pPr lvl="1"/>
            <a:r>
              <a:rPr lang="en-GB" dirty="0"/>
              <a:t>Maintain the relationship 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AEF39D-FD08-4695-BB00-31F373729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70038"/>
            <a:ext cx="4038600" cy="491966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Expect to amend existing rules </a:t>
            </a:r>
          </a:p>
          <a:p>
            <a:r>
              <a:rPr lang="en-GB" dirty="0"/>
              <a:t>Processes need to be responsive and quick  e.g. </a:t>
            </a:r>
          </a:p>
          <a:p>
            <a:pPr lvl="1"/>
            <a:r>
              <a:rPr lang="en-GB" dirty="0"/>
              <a:t>Validation </a:t>
            </a:r>
          </a:p>
          <a:p>
            <a:r>
              <a:rPr lang="en-GB" dirty="0"/>
              <a:t>Processes will be different e.g. </a:t>
            </a:r>
          </a:p>
          <a:p>
            <a:pPr lvl="1"/>
            <a:r>
              <a:rPr lang="en-GB" dirty="0"/>
              <a:t>Admissions </a:t>
            </a:r>
          </a:p>
          <a:p>
            <a:r>
              <a:rPr lang="en-GB" dirty="0"/>
              <a:t> KPIs are Different </a:t>
            </a:r>
          </a:p>
          <a:p>
            <a:pPr lvl="1"/>
            <a:r>
              <a:rPr lang="en-GB" dirty="0"/>
              <a:t>Satisfaction </a:t>
            </a:r>
            <a:br>
              <a:rPr lang="en-GB" dirty="0"/>
            </a:br>
            <a:endParaRPr lang="en-GB" dirty="0"/>
          </a:p>
          <a:p>
            <a:pPr marL="0" indent="0" algn="ctr">
              <a:buNone/>
            </a:pPr>
            <a:r>
              <a:rPr lang="en-GB" i="1" dirty="0"/>
              <a:t>‘It is all absolutely possible if people are prepared to change’ </a:t>
            </a:r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FB3BBB-A04D-4321-9CA4-4FF6F45B7CB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ctr" defTabSz="4951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92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B5C5A97D-837C-480B-8CD1-0B33133515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857" y="6220951"/>
            <a:ext cx="1485943" cy="58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6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2100E7-7E69-4AB2-8D4F-6F941EB08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17" y="365129"/>
            <a:ext cx="7886700" cy="820734"/>
          </a:xfrm>
        </p:spPr>
        <p:txBody>
          <a:bodyPr>
            <a:normAutofit/>
          </a:bodyPr>
          <a:lstStyle/>
          <a:p>
            <a:r>
              <a:rPr lang="en-GB" sz="3600" b="1" dirty="0"/>
              <a:t>Partnership Opportunities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001D98-8C4C-4786-B659-CFDB3A7E9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317" y="1185862"/>
            <a:ext cx="3868340" cy="823912"/>
          </a:xfrm>
        </p:spPr>
        <p:txBody>
          <a:bodyPr/>
          <a:lstStyle/>
          <a:p>
            <a:r>
              <a:rPr lang="en-GB" dirty="0"/>
              <a:t>Principles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40F1AE-D2DC-4871-8EEB-FF822946A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09774"/>
            <a:ext cx="3868340" cy="434657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Contracting out Services : e.g. </a:t>
            </a:r>
          </a:p>
          <a:p>
            <a:pPr lvl="1"/>
            <a:r>
              <a:rPr lang="en-GB" dirty="0"/>
              <a:t>Data Entry </a:t>
            </a:r>
          </a:p>
          <a:p>
            <a:pPr lvl="1"/>
            <a:r>
              <a:rPr lang="en-GB" dirty="0"/>
              <a:t>Business Development</a:t>
            </a:r>
          </a:p>
          <a:p>
            <a:endParaRPr lang="en-GB" dirty="0"/>
          </a:p>
          <a:p>
            <a:r>
              <a:rPr lang="en-GB" dirty="0"/>
              <a:t>There must be a ‘main provider’ </a:t>
            </a:r>
          </a:p>
          <a:p>
            <a:r>
              <a:rPr lang="en-GB" dirty="0"/>
              <a:t>Cannot pass over:</a:t>
            </a:r>
          </a:p>
          <a:p>
            <a:pPr lvl="1"/>
            <a:r>
              <a:rPr lang="en-GB" dirty="0"/>
              <a:t>The employer relationship </a:t>
            </a:r>
          </a:p>
          <a:p>
            <a:pPr lvl="1"/>
            <a:r>
              <a:rPr lang="en-GB" dirty="0"/>
              <a:t>Funding conduit </a:t>
            </a:r>
          </a:p>
          <a:p>
            <a:pPr lvl="1"/>
            <a:r>
              <a:rPr lang="en-GB" dirty="0"/>
              <a:t>Accountability for over all quality and delivery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E7D46F-DD42-4FB7-831D-B5786B6D66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19626" y="1296199"/>
            <a:ext cx="3887391" cy="823912"/>
          </a:xfrm>
        </p:spPr>
        <p:txBody>
          <a:bodyPr/>
          <a:lstStyle/>
          <a:p>
            <a:r>
              <a:rPr lang="en-GB" dirty="0"/>
              <a:t>Delivery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4857E7-12EC-4DA3-9C64-1D102CA93F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120112"/>
            <a:ext cx="4324349" cy="4601366"/>
          </a:xfrm>
        </p:spPr>
        <p:txBody>
          <a:bodyPr>
            <a:normAutofit/>
          </a:bodyPr>
          <a:lstStyle/>
          <a:p>
            <a:r>
              <a:rPr lang="en-GB" dirty="0"/>
              <a:t>Degree Awarding Powers </a:t>
            </a:r>
          </a:p>
          <a:p>
            <a:pPr lvl="1"/>
            <a:r>
              <a:rPr lang="en-GB" dirty="0"/>
              <a:t>Acting as the Awarding Organisation Only </a:t>
            </a:r>
          </a:p>
          <a:p>
            <a:r>
              <a:rPr lang="en-GB" dirty="0"/>
              <a:t>Subcontracting Out </a:t>
            </a:r>
          </a:p>
          <a:p>
            <a:pPr lvl="1"/>
            <a:r>
              <a:rPr lang="en-GB" dirty="0"/>
              <a:t>You must deliver ‘some element’ of every programme </a:t>
            </a:r>
          </a:p>
          <a:p>
            <a:pPr lvl="1"/>
            <a:r>
              <a:rPr lang="en-GB" dirty="0"/>
              <a:t>Managing Subcontracting </a:t>
            </a:r>
          </a:p>
          <a:p>
            <a:pPr lvl="1"/>
            <a:r>
              <a:rPr lang="en-GB" dirty="0"/>
              <a:t>Monitoring and declaring </a:t>
            </a:r>
          </a:p>
          <a:p>
            <a:r>
              <a:rPr lang="en-GB" dirty="0"/>
              <a:t>End-Point Assessment</a:t>
            </a:r>
          </a:p>
          <a:p>
            <a:pPr lvl="1"/>
            <a:r>
              <a:rPr lang="en-GB" dirty="0"/>
              <a:t>  Employer Choice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0DFB67-C8CE-4B07-BD7C-42E941A8F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03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1C415-B6B0-4DA4-8981-C0B8C1B64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662"/>
          </a:xfrm>
        </p:spPr>
        <p:txBody>
          <a:bodyPr>
            <a:noAutofit/>
          </a:bodyPr>
          <a:lstStyle/>
          <a:p>
            <a:r>
              <a:rPr lang="en-GB" sz="3600" b="1" dirty="0"/>
              <a:t>Getting Started – First Steps: Visibility  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671AA1E-D8BE-4935-92A8-3954750A472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82617105"/>
              </p:ext>
            </p:extLst>
          </p:nvPr>
        </p:nvGraphicFramePr>
        <p:xfrm>
          <a:off x="177801" y="876300"/>
          <a:ext cx="8966200" cy="537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F43EF-76BA-4D54-BECB-55E55917B0D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ctr" defTabSz="4951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92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F97F12-CEA9-4C64-86C3-88F33DC2CEEF}"/>
              </a:ext>
            </a:extLst>
          </p:cNvPr>
          <p:cNvSpPr/>
          <p:nvPr/>
        </p:nvSpPr>
        <p:spPr>
          <a:xfrm>
            <a:off x="3759201" y="2667000"/>
            <a:ext cx="1981200" cy="17907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Resource the Team </a:t>
            </a:r>
          </a:p>
        </p:txBody>
      </p:sp>
      <p:pic>
        <p:nvPicPr>
          <p:cNvPr id="7" name="Picture 6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B5C5A97D-837C-480B-8CD1-0B33133515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857" y="6220951"/>
            <a:ext cx="1485943" cy="58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41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BD34C-4A97-4648-9F70-7F9C929C7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122239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/>
              <a:t>FIRST STEPS  - Mystery Shopper Advice Messages for HEIs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9D9AF96-AB15-470B-AE11-FDCDBF0F35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283570"/>
              </p:ext>
            </p:extLst>
          </p:nvPr>
        </p:nvGraphicFramePr>
        <p:xfrm>
          <a:off x="171450" y="1387478"/>
          <a:ext cx="8801100" cy="5187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0966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GB" sz="2400" b="1" dirty="0"/>
            </a:br>
            <a:br>
              <a:rPr lang="en-GB" sz="2400" b="1" dirty="0"/>
            </a:br>
            <a:br>
              <a:rPr lang="en-GB" sz="2400" b="1" dirty="0"/>
            </a:br>
            <a:r>
              <a:rPr lang="en-GB" sz="2800" b="1" dirty="0"/>
              <a:t>Apprenticeship covers Intermediate Level (GSCE Level) to Masters Level (Level 7) – Don’t Reinvent the Wheel!</a:t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Many FE Apprenticeship Technology Solutions will be Appropriate for Higher and Degree Apprenticeship</a:t>
            </a:r>
          </a:p>
          <a:p>
            <a:r>
              <a:rPr lang="en-GB" dirty="0"/>
              <a:t>Commercial solutions and packages exist</a:t>
            </a:r>
          </a:p>
          <a:p>
            <a:r>
              <a:rPr lang="en-GB" dirty="0"/>
              <a:t>Many Higher and Degree Apprenticeships will be delivered in partnership with Independent Training Providers and Further Education Colleges</a:t>
            </a:r>
          </a:p>
          <a:p>
            <a:r>
              <a:rPr lang="en-GB" dirty="0"/>
              <a:t>Approaches developed in Scotland, Wales and Northern Ireland.</a:t>
            </a:r>
          </a:p>
          <a:p>
            <a:endParaRPr lang="en-GB" dirty="0"/>
          </a:p>
          <a:p>
            <a:r>
              <a:rPr lang="en-GB" dirty="0"/>
              <a:t>Technology – compliance with the Apprenticeship system, delivery and assessment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6654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772400" cy="910628"/>
          </a:xfrm>
        </p:spPr>
        <p:txBody>
          <a:bodyPr>
            <a:noAutofit/>
          </a:bodyPr>
          <a:lstStyle/>
          <a:p>
            <a:r>
              <a:rPr lang="en-GB" sz="3600" b="1" dirty="0"/>
              <a:t>UVAC – Our Role in Apprenticeships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79512" y="1268760"/>
            <a:ext cx="8654652" cy="4680520"/>
          </a:xfrm>
        </p:spPr>
        <p:txBody>
          <a:bodyPr>
            <a:normAutofit/>
          </a:bodyPr>
          <a:lstStyle/>
          <a:p>
            <a:r>
              <a:rPr lang="en-GB" sz="2000" dirty="0"/>
              <a:t>Asked by BIS/DfE to support employer groups engage with HE providers</a:t>
            </a:r>
          </a:p>
          <a:p>
            <a:r>
              <a:rPr lang="en-GB" sz="2000" dirty="0"/>
              <a:t>Worked with 10 Downing Street Policy Unit on the launch of Degree Apprenticeships</a:t>
            </a:r>
          </a:p>
          <a:p>
            <a:r>
              <a:rPr lang="en-GB" sz="2000" dirty="0"/>
              <a:t>Commissioned by HEFCE to provide:</a:t>
            </a:r>
          </a:p>
          <a:p>
            <a:pPr lvl="1"/>
            <a:r>
              <a:rPr lang="en-GB" sz="1800" dirty="0"/>
              <a:t>Information, advice and guidance to HE providers on Degree Apprenticeships</a:t>
            </a:r>
          </a:p>
          <a:p>
            <a:pPr lvl="1"/>
            <a:r>
              <a:rPr lang="en-GB" sz="1800" dirty="0"/>
              <a:t>HEFCE with technical and operational advice on the development of the Apprenticeships system</a:t>
            </a:r>
          </a:p>
          <a:p>
            <a:r>
              <a:rPr lang="en-GB" sz="2000" dirty="0"/>
              <a:t>Represent HE on the DfE Degree Apprenticeship Policy Group and ESFA Apprenticeship Provider Readiness Group</a:t>
            </a:r>
          </a:p>
          <a:p>
            <a:r>
              <a:rPr lang="en-GB" sz="2000" dirty="0"/>
              <a:t>Working with UUK and QAA on Quality Assurance</a:t>
            </a:r>
          </a:p>
          <a:p>
            <a:r>
              <a:rPr lang="en-GB" sz="2000" dirty="0"/>
              <a:t>Provide regular Apprenticeship policy and operational updates for HE</a:t>
            </a:r>
          </a:p>
          <a:p>
            <a:r>
              <a:rPr lang="en-GB" sz="2000" dirty="0"/>
              <a:t>Deliver a programme of practical support for HE providers who want to deliver degree apprenticeships</a:t>
            </a:r>
          </a:p>
          <a:p>
            <a:endParaRPr lang="en-GB" sz="1800" dirty="0"/>
          </a:p>
        </p:txBody>
      </p:sp>
      <p:pic>
        <p:nvPicPr>
          <p:cNvPr id="4" name="Picture 3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B5C5A97D-837C-480B-8CD1-0B33133515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857" y="6220951"/>
            <a:ext cx="1485943" cy="58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32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772400" cy="910628"/>
          </a:xfrm>
        </p:spPr>
        <p:txBody>
          <a:bodyPr>
            <a:noAutofit/>
          </a:bodyPr>
          <a:lstStyle/>
          <a:p>
            <a:r>
              <a:rPr lang="en-GB" sz="3600" b="1" dirty="0"/>
              <a:t>UVAC – Our Role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2300"/>
            <a:ext cx="9144000" cy="3073400"/>
          </a:xfrm>
          <a:prstGeom prst="rect">
            <a:avLst/>
          </a:prstGeom>
        </p:spPr>
      </p:pic>
      <p:pic>
        <p:nvPicPr>
          <p:cNvPr id="4" name="Picture 3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B5C5A97D-837C-480B-8CD1-0B33133515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857" y="6220951"/>
            <a:ext cx="1485943" cy="58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41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08" y="519671"/>
            <a:ext cx="8229600" cy="49006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600" b="1" dirty="0"/>
              <a:t>How UVAC Can Help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69280" y="1124744"/>
            <a:ext cx="8229600" cy="4813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Email/Telephone Support and Advice / FAQs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Regular Opinion / News Articles / Case Studies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Mapping and Signposting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Promoting Relevant Apprenticeship Resources including contract templates for HE providers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Helping to spot and avoid ‘pitfalls’ and to develop an Apprenticeship system that supports HE engagement</a:t>
            </a:r>
          </a:p>
        </p:txBody>
      </p:sp>
      <p:pic>
        <p:nvPicPr>
          <p:cNvPr id="4" name="Picture 3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B5C5A97D-837C-480B-8CD1-0B33133515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857" y="6220951"/>
            <a:ext cx="1485943" cy="58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23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08" y="519671"/>
            <a:ext cx="8229600" cy="49006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600" b="1" dirty="0"/>
              <a:t>Apprenticeship – What is it?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69280" y="1124744"/>
            <a:ext cx="8229600" cy="4813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dirty="0"/>
              <a:t>‘</a:t>
            </a:r>
            <a:r>
              <a:rPr lang="en-GB" sz="2400" i="1" dirty="0"/>
              <a:t>An Apprenticeship is a job, in a skilled occupation, that requires substantial and sustained training, leading to the achievement of an Apprenticeship standard and the development of transferable skills to progress careers</a:t>
            </a:r>
            <a:r>
              <a:rPr lang="en-GB" sz="2400" dirty="0"/>
              <a:t>.’  </a:t>
            </a:r>
          </a:p>
          <a:p>
            <a:pPr marL="0" indent="0">
              <a:buNone/>
            </a:pPr>
            <a:endParaRPr lang="en-GB" sz="2400" dirty="0"/>
          </a:p>
          <a:p>
            <a:pPr marL="0" indent="0" algn="r">
              <a:buNone/>
            </a:pPr>
            <a:r>
              <a:rPr lang="en-GB" sz="2400" dirty="0" err="1"/>
              <a:t>Source:DfE</a:t>
            </a:r>
            <a:endParaRPr lang="en-GB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B5C5A97D-837C-480B-8CD1-0B33133515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857" y="6220951"/>
            <a:ext cx="1485943" cy="58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31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12" y="563854"/>
            <a:ext cx="8229600" cy="49006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600" b="1" dirty="0"/>
              <a:t>Higher and Degree Apprenticeship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69280" y="1124744"/>
            <a:ext cx="8229600" cy="4813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800" i="1" dirty="0"/>
              <a:t>Higher Apprenticeship </a:t>
            </a:r>
            <a:r>
              <a:rPr lang="en-GB" sz="2800" dirty="0"/>
              <a:t>– encompasses Apprenticeships at level 4 to level 7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i="1" dirty="0"/>
              <a:t>Degree Apprenticeships </a:t>
            </a:r>
            <a:r>
              <a:rPr lang="en-GB" sz="2800" dirty="0"/>
              <a:t>– encompass level 6 and 7 and involve an individual gaining a full bachelors degree or masters degree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B5C5A97D-837C-480B-8CD1-0B33133515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857" y="6220951"/>
            <a:ext cx="1485943" cy="58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21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12" y="563854"/>
            <a:ext cx="8229600" cy="49006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600" b="1" dirty="0"/>
              <a:t>Apprenticeship – Policy Drivers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69280" y="1124744"/>
            <a:ext cx="8229600" cy="4813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r>
              <a:rPr lang="en-GB" sz="2800" dirty="0"/>
              <a:t>UK productivity lags behind other developed economies</a:t>
            </a:r>
          </a:p>
          <a:p>
            <a:r>
              <a:rPr lang="en-GB" sz="2800" dirty="0"/>
              <a:t>Employers are investing less in training</a:t>
            </a:r>
          </a:p>
          <a:p>
            <a:r>
              <a:rPr lang="en-GB" sz="2800" dirty="0"/>
              <a:t>Social mobility and progression</a:t>
            </a:r>
          </a:p>
          <a:p>
            <a:r>
              <a:rPr lang="en-GB" sz="2800" dirty="0"/>
              <a:t>3 million starts by 2020 - Manifesto commitment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B5C5A97D-837C-480B-8CD1-0B33133515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857" y="6220951"/>
            <a:ext cx="1485943" cy="58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14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12" y="563854"/>
            <a:ext cx="8229600" cy="49006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800" b="1" dirty="0"/>
              <a:t>Apprenticeship – Historic Patterns of Provision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69280" y="1124744"/>
            <a:ext cx="8229600" cy="4813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600" dirty="0"/>
              <a:t>The  old ‘Intermediary’ and ‘Provider’ Led System;</a:t>
            </a:r>
          </a:p>
          <a:p>
            <a:pPr marL="0" indent="0">
              <a:buNone/>
            </a:pPr>
            <a:endParaRPr lang="en-GB" sz="2600" dirty="0"/>
          </a:p>
          <a:p>
            <a:r>
              <a:rPr lang="en-GB" sz="2600" dirty="0"/>
              <a:t>2015/16 – 509,400 Apprenticeship starts</a:t>
            </a:r>
          </a:p>
          <a:p>
            <a:pPr marL="0" indent="0">
              <a:buNone/>
            </a:pPr>
            <a:endParaRPr lang="en-GB" sz="2600" dirty="0"/>
          </a:p>
          <a:p>
            <a:r>
              <a:rPr lang="en-GB" sz="2600" dirty="0"/>
              <a:t>Apprenticeship starts  in 15/16 by level – level 2 (57%), level 3 (38%), level 4 (2%), level 5 (3%) and level 6 (0.2%)</a:t>
            </a:r>
          </a:p>
          <a:p>
            <a:pPr marL="0" indent="0">
              <a:buNone/>
            </a:pPr>
            <a:endParaRPr lang="en-GB" sz="2600" dirty="0"/>
          </a:p>
          <a:p>
            <a:r>
              <a:rPr lang="en-GB" sz="2600" dirty="0"/>
              <a:t>Top five starts by Apprenticeship framework in 15/16; Health and Social Care (85K), Business Administration (50K), ‘Management’ (46K), Hospitality and Catering (32K) and Customer Service (26K)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B5C5A97D-837C-480B-8CD1-0B33133515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857" y="6220951"/>
            <a:ext cx="1485943" cy="58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70352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99CC"/>
      </a:dk2>
      <a:lt2>
        <a:srgbClr val="FF8500"/>
      </a:lt2>
      <a:accent1>
        <a:srgbClr val="F00A81"/>
      </a:accent1>
      <a:accent2>
        <a:srgbClr val="FFCC00"/>
      </a:accent2>
      <a:accent3>
        <a:srgbClr val="FFFFFF"/>
      </a:accent3>
      <a:accent4>
        <a:srgbClr val="000000"/>
      </a:accent4>
      <a:accent5>
        <a:srgbClr val="F6AAC1"/>
      </a:accent5>
      <a:accent6>
        <a:srgbClr val="E7B900"/>
      </a:accent6>
      <a:hlink>
        <a:srgbClr val="B7D30B"/>
      </a:hlink>
      <a:folHlink>
        <a:srgbClr val="6E69B0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99CC"/>
        </a:dk2>
        <a:lt2>
          <a:srgbClr val="FF8500"/>
        </a:lt2>
        <a:accent1>
          <a:srgbClr val="F00A8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6AAC1"/>
        </a:accent5>
        <a:accent6>
          <a:srgbClr val="E7B900"/>
        </a:accent6>
        <a:hlink>
          <a:srgbClr val="B7D30B"/>
        </a:hlink>
        <a:folHlink>
          <a:srgbClr val="6E69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FF8500"/>
        </a:dk2>
        <a:lt2>
          <a:srgbClr val="0099CC"/>
        </a:lt2>
        <a:accent1>
          <a:srgbClr val="F00A8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6AAC1"/>
        </a:accent5>
        <a:accent6>
          <a:srgbClr val="E7B900"/>
        </a:accent6>
        <a:hlink>
          <a:srgbClr val="B7D30B"/>
        </a:hlink>
        <a:folHlink>
          <a:srgbClr val="6E69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7FC31C"/>
        </a:dk2>
        <a:lt2>
          <a:srgbClr val="FF8500"/>
        </a:lt2>
        <a:accent1>
          <a:srgbClr val="F00A8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6AAC1"/>
        </a:accent5>
        <a:accent6>
          <a:srgbClr val="E7B900"/>
        </a:accent6>
        <a:hlink>
          <a:srgbClr val="6E69B0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6E69B0"/>
        </a:dk2>
        <a:lt2>
          <a:srgbClr val="FF8500"/>
        </a:lt2>
        <a:accent1>
          <a:srgbClr val="F00A8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6AAC1"/>
        </a:accent5>
        <a:accent6>
          <a:srgbClr val="E7B900"/>
        </a:accent6>
        <a:hlink>
          <a:srgbClr val="B7D30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FF8500"/>
        </a:dk1>
        <a:lt1>
          <a:srgbClr val="FFFFFF"/>
        </a:lt1>
        <a:dk2>
          <a:srgbClr val="0099CC"/>
        </a:dk2>
        <a:lt2>
          <a:srgbClr val="000000"/>
        </a:lt2>
        <a:accent1>
          <a:srgbClr val="F00A81"/>
        </a:accent1>
        <a:accent2>
          <a:srgbClr val="FFCC00"/>
        </a:accent2>
        <a:accent3>
          <a:srgbClr val="AACAE2"/>
        </a:accent3>
        <a:accent4>
          <a:srgbClr val="DADADA"/>
        </a:accent4>
        <a:accent5>
          <a:srgbClr val="F6AAC1"/>
        </a:accent5>
        <a:accent6>
          <a:srgbClr val="E7B900"/>
        </a:accent6>
        <a:hlink>
          <a:srgbClr val="B7D30B"/>
        </a:hlink>
        <a:folHlink>
          <a:srgbClr val="6E69B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99CC"/>
        </a:dk1>
        <a:lt1>
          <a:srgbClr val="FFFFFF"/>
        </a:lt1>
        <a:dk2>
          <a:srgbClr val="FF8500"/>
        </a:dk2>
        <a:lt2>
          <a:srgbClr val="000000"/>
        </a:lt2>
        <a:accent1>
          <a:srgbClr val="F00A81"/>
        </a:accent1>
        <a:accent2>
          <a:srgbClr val="FFCC00"/>
        </a:accent2>
        <a:accent3>
          <a:srgbClr val="FFC2AA"/>
        </a:accent3>
        <a:accent4>
          <a:srgbClr val="DADADA"/>
        </a:accent4>
        <a:accent5>
          <a:srgbClr val="F6AAC1"/>
        </a:accent5>
        <a:accent6>
          <a:srgbClr val="E7B900"/>
        </a:accent6>
        <a:hlink>
          <a:srgbClr val="7FC31C"/>
        </a:hlink>
        <a:folHlink>
          <a:srgbClr val="6E69B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FF8500"/>
        </a:dk1>
        <a:lt1>
          <a:srgbClr val="FFFFFF"/>
        </a:lt1>
        <a:dk2>
          <a:srgbClr val="6E69B0"/>
        </a:dk2>
        <a:lt2>
          <a:srgbClr val="000000"/>
        </a:lt2>
        <a:accent1>
          <a:srgbClr val="F00A81"/>
        </a:accent1>
        <a:accent2>
          <a:srgbClr val="FFCC00"/>
        </a:accent2>
        <a:accent3>
          <a:srgbClr val="BAB9D4"/>
        </a:accent3>
        <a:accent4>
          <a:srgbClr val="DADADA"/>
        </a:accent4>
        <a:accent5>
          <a:srgbClr val="F6AAC1"/>
        </a:accent5>
        <a:accent6>
          <a:srgbClr val="E7B900"/>
        </a:accent6>
        <a:hlink>
          <a:srgbClr val="7FC31C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FF8500"/>
        </a:dk1>
        <a:lt1>
          <a:srgbClr val="FFFFFF"/>
        </a:lt1>
        <a:dk2>
          <a:srgbClr val="7FC31C"/>
        </a:dk2>
        <a:lt2>
          <a:srgbClr val="000000"/>
        </a:lt2>
        <a:accent1>
          <a:srgbClr val="F00A81"/>
        </a:accent1>
        <a:accent2>
          <a:srgbClr val="FFCC00"/>
        </a:accent2>
        <a:accent3>
          <a:srgbClr val="C0DEAB"/>
        </a:accent3>
        <a:accent4>
          <a:srgbClr val="DADADA"/>
        </a:accent4>
        <a:accent5>
          <a:srgbClr val="F6AAC1"/>
        </a:accent5>
        <a:accent6>
          <a:srgbClr val="E7B900"/>
        </a:accent6>
        <a:hlink>
          <a:srgbClr val="0099CC"/>
        </a:hlink>
        <a:folHlink>
          <a:srgbClr val="6E69B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99CC"/>
      </a:dk2>
      <a:lt2>
        <a:srgbClr val="FF8500"/>
      </a:lt2>
      <a:accent1>
        <a:srgbClr val="F00A81"/>
      </a:accent1>
      <a:accent2>
        <a:srgbClr val="FFCC00"/>
      </a:accent2>
      <a:accent3>
        <a:srgbClr val="FFFFFF"/>
      </a:accent3>
      <a:accent4>
        <a:srgbClr val="000000"/>
      </a:accent4>
      <a:accent5>
        <a:srgbClr val="F6AAC1"/>
      </a:accent5>
      <a:accent6>
        <a:srgbClr val="E7B900"/>
      </a:accent6>
      <a:hlink>
        <a:srgbClr val="B7D30B"/>
      </a:hlink>
      <a:folHlink>
        <a:srgbClr val="6E69B0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99CC"/>
        </a:dk2>
        <a:lt2>
          <a:srgbClr val="FF8500"/>
        </a:lt2>
        <a:accent1>
          <a:srgbClr val="F00A8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6AAC1"/>
        </a:accent5>
        <a:accent6>
          <a:srgbClr val="E7B900"/>
        </a:accent6>
        <a:hlink>
          <a:srgbClr val="B7D30B"/>
        </a:hlink>
        <a:folHlink>
          <a:srgbClr val="6E69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FF8500"/>
        </a:dk2>
        <a:lt2>
          <a:srgbClr val="0099CC"/>
        </a:lt2>
        <a:accent1>
          <a:srgbClr val="F00A8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6AAC1"/>
        </a:accent5>
        <a:accent6>
          <a:srgbClr val="E7B900"/>
        </a:accent6>
        <a:hlink>
          <a:srgbClr val="B7D30B"/>
        </a:hlink>
        <a:folHlink>
          <a:srgbClr val="6E69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7FC31C"/>
        </a:dk2>
        <a:lt2>
          <a:srgbClr val="FF8500"/>
        </a:lt2>
        <a:accent1>
          <a:srgbClr val="F00A8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6AAC1"/>
        </a:accent5>
        <a:accent6>
          <a:srgbClr val="E7B900"/>
        </a:accent6>
        <a:hlink>
          <a:srgbClr val="6E69B0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6E69B0"/>
        </a:dk2>
        <a:lt2>
          <a:srgbClr val="FF8500"/>
        </a:lt2>
        <a:accent1>
          <a:srgbClr val="F00A8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6AAC1"/>
        </a:accent5>
        <a:accent6>
          <a:srgbClr val="E7B900"/>
        </a:accent6>
        <a:hlink>
          <a:srgbClr val="B7D30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FF8500"/>
        </a:dk1>
        <a:lt1>
          <a:srgbClr val="FFFFFF"/>
        </a:lt1>
        <a:dk2>
          <a:srgbClr val="0099CC"/>
        </a:dk2>
        <a:lt2>
          <a:srgbClr val="000000"/>
        </a:lt2>
        <a:accent1>
          <a:srgbClr val="F00A81"/>
        </a:accent1>
        <a:accent2>
          <a:srgbClr val="FFCC00"/>
        </a:accent2>
        <a:accent3>
          <a:srgbClr val="AACAE2"/>
        </a:accent3>
        <a:accent4>
          <a:srgbClr val="DADADA"/>
        </a:accent4>
        <a:accent5>
          <a:srgbClr val="F6AAC1"/>
        </a:accent5>
        <a:accent6>
          <a:srgbClr val="E7B900"/>
        </a:accent6>
        <a:hlink>
          <a:srgbClr val="B7D30B"/>
        </a:hlink>
        <a:folHlink>
          <a:srgbClr val="6E69B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99CC"/>
        </a:dk1>
        <a:lt1>
          <a:srgbClr val="FFFFFF"/>
        </a:lt1>
        <a:dk2>
          <a:srgbClr val="FF8500"/>
        </a:dk2>
        <a:lt2>
          <a:srgbClr val="000000"/>
        </a:lt2>
        <a:accent1>
          <a:srgbClr val="F00A81"/>
        </a:accent1>
        <a:accent2>
          <a:srgbClr val="FFCC00"/>
        </a:accent2>
        <a:accent3>
          <a:srgbClr val="FFC2AA"/>
        </a:accent3>
        <a:accent4>
          <a:srgbClr val="DADADA"/>
        </a:accent4>
        <a:accent5>
          <a:srgbClr val="F6AAC1"/>
        </a:accent5>
        <a:accent6>
          <a:srgbClr val="E7B900"/>
        </a:accent6>
        <a:hlink>
          <a:srgbClr val="7FC31C"/>
        </a:hlink>
        <a:folHlink>
          <a:srgbClr val="6E69B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FF8500"/>
        </a:dk1>
        <a:lt1>
          <a:srgbClr val="FFFFFF"/>
        </a:lt1>
        <a:dk2>
          <a:srgbClr val="6E69B0"/>
        </a:dk2>
        <a:lt2>
          <a:srgbClr val="000000"/>
        </a:lt2>
        <a:accent1>
          <a:srgbClr val="F00A81"/>
        </a:accent1>
        <a:accent2>
          <a:srgbClr val="FFCC00"/>
        </a:accent2>
        <a:accent3>
          <a:srgbClr val="BAB9D4"/>
        </a:accent3>
        <a:accent4>
          <a:srgbClr val="DADADA"/>
        </a:accent4>
        <a:accent5>
          <a:srgbClr val="F6AAC1"/>
        </a:accent5>
        <a:accent6>
          <a:srgbClr val="E7B900"/>
        </a:accent6>
        <a:hlink>
          <a:srgbClr val="7FC31C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FF8500"/>
        </a:dk1>
        <a:lt1>
          <a:srgbClr val="FFFFFF"/>
        </a:lt1>
        <a:dk2>
          <a:srgbClr val="7FC31C"/>
        </a:dk2>
        <a:lt2>
          <a:srgbClr val="000000"/>
        </a:lt2>
        <a:accent1>
          <a:srgbClr val="F00A81"/>
        </a:accent1>
        <a:accent2>
          <a:srgbClr val="FFCC00"/>
        </a:accent2>
        <a:accent3>
          <a:srgbClr val="C0DEAB"/>
        </a:accent3>
        <a:accent4>
          <a:srgbClr val="DADADA"/>
        </a:accent4>
        <a:accent5>
          <a:srgbClr val="F6AAC1"/>
        </a:accent5>
        <a:accent6>
          <a:srgbClr val="E7B900"/>
        </a:accent6>
        <a:hlink>
          <a:srgbClr val="0099CC"/>
        </a:hlink>
        <a:folHlink>
          <a:srgbClr val="6E69B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99CC"/>
      </a:dk2>
      <a:lt2>
        <a:srgbClr val="FF8500"/>
      </a:lt2>
      <a:accent1>
        <a:srgbClr val="F00A81"/>
      </a:accent1>
      <a:accent2>
        <a:srgbClr val="FFCC00"/>
      </a:accent2>
      <a:accent3>
        <a:srgbClr val="FFFFFF"/>
      </a:accent3>
      <a:accent4>
        <a:srgbClr val="000000"/>
      </a:accent4>
      <a:accent5>
        <a:srgbClr val="F6AAC1"/>
      </a:accent5>
      <a:accent6>
        <a:srgbClr val="E7B900"/>
      </a:accent6>
      <a:hlink>
        <a:srgbClr val="B7D30B"/>
      </a:hlink>
      <a:folHlink>
        <a:srgbClr val="6E69B0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99CC"/>
        </a:dk2>
        <a:lt2>
          <a:srgbClr val="FF8500"/>
        </a:lt2>
        <a:accent1>
          <a:srgbClr val="F00A8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6AAC1"/>
        </a:accent5>
        <a:accent6>
          <a:srgbClr val="E7B900"/>
        </a:accent6>
        <a:hlink>
          <a:srgbClr val="B7D30B"/>
        </a:hlink>
        <a:folHlink>
          <a:srgbClr val="6E69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FF8500"/>
        </a:dk2>
        <a:lt2>
          <a:srgbClr val="0099CC"/>
        </a:lt2>
        <a:accent1>
          <a:srgbClr val="F00A8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6AAC1"/>
        </a:accent5>
        <a:accent6>
          <a:srgbClr val="E7B900"/>
        </a:accent6>
        <a:hlink>
          <a:srgbClr val="B7D30B"/>
        </a:hlink>
        <a:folHlink>
          <a:srgbClr val="6E69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7FC31C"/>
        </a:dk2>
        <a:lt2>
          <a:srgbClr val="FF8500"/>
        </a:lt2>
        <a:accent1>
          <a:srgbClr val="F00A8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6AAC1"/>
        </a:accent5>
        <a:accent6>
          <a:srgbClr val="E7B900"/>
        </a:accent6>
        <a:hlink>
          <a:srgbClr val="6E69B0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6E69B0"/>
        </a:dk2>
        <a:lt2>
          <a:srgbClr val="FF8500"/>
        </a:lt2>
        <a:accent1>
          <a:srgbClr val="F00A8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6AAC1"/>
        </a:accent5>
        <a:accent6>
          <a:srgbClr val="E7B900"/>
        </a:accent6>
        <a:hlink>
          <a:srgbClr val="B7D30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FF8500"/>
        </a:dk1>
        <a:lt1>
          <a:srgbClr val="FFFFFF"/>
        </a:lt1>
        <a:dk2>
          <a:srgbClr val="0099CC"/>
        </a:dk2>
        <a:lt2>
          <a:srgbClr val="000000"/>
        </a:lt2>
        <a:accent1>
          <a:srgbClr val="F00A81"/>
        </a:accent1>
        <a:accent2>
          <a:srgbClr val="FFCC00"/>
        </a:accent2>
        <a:accent3>
          <a:srgbClr val="AACAE2"/>
        </a:accent3>
        <a:accent4>
          <a:srgbClr val="DADADA"/>
        </a:accent4>
        <a:accent5>
          <a:srgbClr val="F6AAC1"/>
        </a:accent5>
        <a:accent6>
          <a:srgbClr val="E7B900"/>
        </a:accent6>
        <a:hlink>
          <a:srgbClr val="B7D30B"/>
        </a:hlink>
        <a:folHlink>
          <a:srgbClr val="6E69B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99CC"/>
        </a:dk1>
        <a:lt1>
          <a:srgbClr val="FFFFFF"/>
        </a:lt1>
        <a:dk2>
          <a:srgbClr val="FF8500"/>
        </a:dk2>
        <a:lt2>
          <a:srgbClr val="000000"/>
        </a:lt2>
        <a:accent1>
          <a:srgbClr val="F00A81"/>
        </a:accent1>
        <a:accent2>
          <a:srgbClr val="FFCC00"/>
        </a:accent2>
        <a:accent3>
          <a:srgbClr val="FFC2AA"/>
        </a:accent3>
        <a:accent4>
          <a:srgbClr val="DADADA"/>
        </a:accent4>
        <a:accent5>
          <a:srgbClr val="F6AAC1"/>
        </a:accent5>
        <a:accent6>
          <a:srgbClr val="E7B900"/>
        </a:accent6>
        <a:hlink>
          <a:srgbClr val="7FC31C"/>
        </a:hlink>
        <a:folHlink>
          <a:srgbClr val="6E69B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FF8500"/>
        </a:dk1>
        <a:lt1>
          <a:srgbClr val="FFFFFF"/>
        </a:lt1>
        <a:dk2>
          <a:srgbClr val="6E69B0"/>
        </a:dk2>
        <a:lt2>
          <a:srgbClr val="000000"/>
        </a:lt2>
        <a:accent1>
          <a:srgbClr val="F00A81"/>
        </a:accent1>
        <a:accent2>
          <a:srgbClr val="FFCC00"/>
        </a:accent2>
        <a:accent3>
          <a:srgbClr val="BAB9D4"/>
        </a:accent3>
        <a:accent4>
          <a:srgbClr val="DADADA"/>
        </a:accent4>
        <a:accent5>
          <a:srgbClr val="F6AAC1"/>
        </a:accent5>
        <a:accent6>
          <a:srgbClr val="E7B900"/>
        </a:accent6>
        <a:hlink>
          <a:srgbClr val="7FC31C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FF8500"/>
        </a:dk1>
        <a:lt1>
          <a:srgbClr val="FFFFFF"/>
        </a:lt1>
        <a:dk2>
          <a:srgbClr val="7FC31C"/>
        </a:dk2>
        <a:lt2>
          <a:srgbClr val="000000"/>
        </a:lt2>
        <a:accent1>
          <a:srgbClr val="F00A81"/>
        </a:accent1>
        <a:accent2>
          <a:srgbClr val="FFCC00"/>
        </a:accent2>
        <a:accent3>
          <a:srgbClr val="C0DEAB"/>
        </a:accent3>
        <a:accent4>
          <a:srgbClr val="DADADA"/>
        </a:accent4>
        <a:accent5>
          <a:srgbClr val="F6AAC1"/>
        </a:accent5>
        <a:accent6>
          <a:srgbClr val="E7B900"/>
        </a:accent6>
        <a:hlink>
          <a:srgbClr val="0099CC"/>
        </a:hlink>
        <a:folHlink>
          <a:srgbClr val="6E69B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abcock 4x3">
  <a:themeElements>
    <a:clrScheme name="Babcock Colour Palette">
      <a:dk1>
        <a:sysClr val="windowText" lastClr="000000"/>
      </a:dk1>
      <a:lt1>
        <a:sysClr val="window" lastClr="FFFFFF"/>
      </a:lt1>
      <a:dk2>
        <a:srgbClr val="0C499C"/>
      </a:dk2>
      <a:lt2>
        <a:srgbClr val="EEECE1"/>
      </a:lt2>
      <a:accent1>
        <a:srgbClr val="0C499C"/>
      </a:accent1>
      <a:accent2>
        <a:srgbClr val="F26522"/>
      </a:accent2>
      <a:accent3>
        <a:srgbClr val="50787A"/>
      </a:accent3>
      <a:accent4>
        <a:srgbClr val="899639"/>
      </a:accent4>
      <a:accent5>
        <a:srgbClr val="BFBFBF"/>
      </a:accent5>
      <a:accent6>
        <a:srgbClr val="BFD8FA"/>
      </a:accent6>
      <a:hlink>
        <a:srgbClr val="0C499C"/>
      </a:hlink>
      <a:folHlink>
        <a:srgbClr val="F26522"/>
      </a:folHlink>
    </a:clrScheme>
    <a:fontScheme name="Babcock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8323</TotalTime>
  <Words>1689</Words>
  <Application>Microsoft Office PowerPoint</Application>
  <PresentationFormat>On-screen Show (4:3)</PresentationFormat>
  <Paragraphs>248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 Unicode MS</vt:lpstr>
      <vt:lpstr>ＭＳ Ｐゴシック</vt:lpstr>
      <vt:lpstr>Arial</vt:lpstr>
      <vt:lpstr>Calibri</vt:lpstr>
      <vt:lpstr>Calibri Light</vt:lpstr>
      <vt:lpstr>4_Office Theme</vt:lpstr>
      <vt:lpstr>Default Design</vt:lpstr>
      <vt:lpstr>1_Default Design</vt:lpstr>
      <vt:lpstr>2_Default Design</vt:lpstr>
      <vt:lpstr>Babcock 4x3</vt:lpstr>
      <vt:lpstr>Office Theme</vt:lpstr>
      <vt:lpstr> Higher and Degree Apprenticeships in England </vt:lpstr>
      <vt:lpstr>Introduction</vt:lpstr>
      <vt:lpstr>UVAC – Our Role in Apprenticeships</vt:lpstr>
      <vt:lpstr>UVAC – Our Role</vt:lpstr>
      <vt:lpstr>How UVAC Can Help</vt:lpstr>
      <vt:lpstr>Apprenticeship – What is it?</vt:lpstr>
      <vt:lpstr>Higher and Degree Apprenticeship</vt:lpstr>
      <vt:lpstr>Apprenticeship – Policy Drivers</vt:lpstr>
      <vt:lpstr>Apprenticeship – Historic Patterns of Provision</vt:lpstr>
      <vt:lpstr>Apprenticeship – Some Key Points</vt:lpstr>
      <vt:lpstr>Apprenticeship – Some Key Figures</vt:lpstr>
      <vt:lpstr>Apprenticeship – Some Key Figures</vt:lpstr>
      <vt:lpstr>Apprenticeship – The Future</vt:lpstr>
      <vt:lpstr>Apprenticeship – The Future</vt:lpstr>
      <vt:lpstr>Key Policy Elements</vt:lpstr>
      <vt:lpstr> Higher and Degree Apprenticeship in England – Impacts on all Functions in an HEI </vt:lpstr>
      <vt:lpstr> Higher and Degree Apprenticeship in England – Seven Key Points </vt:lpstr>
      <vt:lpstr>Impact on  Resourcing </vt:lpstr>
      <vt:lpstr>PowerPoint Presentation</vt:lpstr>
      <vt:lpstr>Resourcing &amp; Delivery Considerations &amp; Advice </vt:lpstr>
      <vt:lpstr>Partnership Opportunities  </vt:lpstr>
      <vt:lpstr>Getting Started – First Steps: Visibility   </vt:lpstr>
      <vt:lpstr>FIRST STEPS  - Mystery Shopper Advice Messages for HEIs</vt:lpstr>
      <vt:lpstr>   Apprenticeship covers Intermediate Level (GSCE Level) to Masters Level (Level 7) – Don’t Reinvent the Wheel!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Apprenticeships: Apprenticeship Reforms</dc:title>
  <dc:creator>Jo Moriani</dc:creator>
  <cp:lastModifiedBy>migf1</cp:lastModifiedBy>
  <cp:revision>755</cp:revision>
  <cp:lastPrinted>2017-11-07T10:56:57Z</cp:lastPrinted>
  <dcterms:created xsi:type="dcterms:W3CDTF">2015-10-20T09:42:46Z</dcterms:created>
  <dcterms:modified xsi:type="dcterms:W3CDTF">2017-11-22T14:59:01Z</dcterms:modified>
</cp:coreProperties>
</file>